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5" r:id="rId5"/>
    <p:sldId id="266" r:id="rId6"/>
    <p:sldId id="258" r:id="rId7"/>
    <p:sldId id="259" r:id="rId8"/>
    <p:sldId id="262" r:id="rId9"/>
    <p:sldId id="260" r:id="rId10"/>
    <p:sldId id="263" r:id="rId11"/>
    <p:sldId id="264"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EDEE2-11B6-4B49-B9CE-ECAEA56556DB}" v="122" dt="2025-02-03T10:06:12.976"/>
    <p1510:client id="{A184042D-C989-43FC-ACCA-2A3632A49A0C}" v="3" dt="2025-02-03T10:11:59.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Bate" userId="afd4a8a1-5228-4e6b-a640-e09e8e02478f" providerId="ADAL" clId="{A184042D-C989-43FC-ACCA-2A3632A49A0C}"/>
    <pc:docChg chg="modSld">
      <pc:chgData name="Leah Bate" userId="afd4a8a1-5228-4e6b-a640-e09e8e02478f" providerId="ADAL" clId="{A184042D-C989-43FC-ACCA-2A3632A49A0C}" dt="2025-02-03T10:11:59.968" v="2" actId="1076"/>
      <pc:docMkLst>
        <pc:docMk/>
      </pc:docMkLst>
      <pc:sldChg chg="modSp mod">
        <pc:chgData name="Leah Bate" userId="afd4a8a1-5228-4e6b-a640-e09e8e02478f" providerId="ADAL" clId="{A184042D-C989-43FC-ACCA-2A3632A49A0C}" dt="2025-02-03T10:11:59.968" v="2" actId="1076"/>
        <pc:sldMkLst>
          <pc:docMk/>
          <pc:sldMk cId="2716235407" sldId="265"/>
        </pc:sldMkLst>
        <pc:spChg chg="mod">
          <ac:chgData name="Leah Bate" userId="afd4a8a1-5228-4e6b-a640-e09e8e02478f" providerId="ADAL" clId="{A184042D-C989-43FC-ACCA-2A3632A49A0C}" dt="2025-02-03T10:11:59.968" v="2" actId="1076"/>
          <ac:spMkLst>
            <pc:docMk/>
            <pc:sldMk cId="2716235407" sldId="265"/>
            <ac:spMk id="5" creationId="{5CCE0CA1-CD6F-326F-1088-544ECCA274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A9662FB-1EA8-48C3-AD97-8064FA9C93C5}" type="datetimeFigureOut">
              <a:rPr lang="en-GB" smtClean="0"/>
              <a:t>03/02/2025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0DEA3FB-42C4-48D6-8E8B-0CA39F30C70C}" type="slidenum">
              <a:rPr lang="en-GB" smtClean="0"/>
              <a:t>‹#›</a:t>
            </a:fld>
            <a:endParaRPr lang="en-GB"/>
          </a:p>
        </p:txBody>
      </p:sp>
    </p:spTree>
    <p:extLst>
      <p:ext uri="{BB962C8B-B14F-4D97-AF65-F5344CB8AC3E}">
        <p14:creationId xmlns:p14="http://schemas.microsoft.com/office/powerpoint/2010/main" val="2422831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38DC-5805-8C01-6F86-7F55D9CF5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CAECDF8-9705-C3FA-4A93-567A7583F4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7FA60F-80B6-8066-31A9-F29B255D43C4}"/>
              </a:ext>
            </a:extLst>
          </p:cNvPr>
          <p:cNvSpPr>
            <a:spLocks noGrp="1"/>
          </p:cNvSpPr>
          <p:nvPr>
            <p:ph type="dt" sz="half" idx="10"/>
          </p:nvPr>
        </p:nvSpPr>
        <p:spPr/>
        <p:txBody>
          <a:bodyPr/>
          <a:lstStyle/>
          <a:p>
            <a:fld id="{EDB04292-AF65-4E8A-B818-D34B3CA6BBA0}" type="datetimeFigureOut">
              <a:rPr lang="en-GB" smtClean="0"/>
              <a:t>03/02/2025</a:t>
            </a:fld>
            <a:endParaRPr lang="en-GB"/>
          </a:p>
        </p:txBody>
      </p:sp>
      <p:sp>
        <p:nvSpPr>
          <p:cNvPr id="5" name="Footer Placeholder 4">
            <a:extLst>
              <a:ext uri="{FF2B5EF4-FFF2-40B4-BE49-F238E27FC236}">
                <a16:creationId xmlns:a16="http://schemas.microsoft.com/office/drawing/2014/main" id="{FABCFEF6-77A0-7E15-18CF-8FC4D72D4F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BC37BA-5F9D-9B99-3A39-EBBBF95EE8F7}"/>
              </a:ext>
            </a:extLst>
          </p:cNvPr>
          <p:cNvSpPr>
            <a:spLocks noGrp="1"/>
          </p:cNvSpPr>
          <p:nvPr>
            <p:ph type="sldNum" sz="quarter" idx="12"/>
          </p:nvPr>
        </p:nvSpPr>
        <p:spPr/>
        <p:txBody>
          <a:bodyPr/>
          <a:lstStyle/>
          <a:p>
            <a:fld id="{735E045E-9D4B-448E-AE9A-8FA39F7E0205}" type="slidenum">
              <a:rPr lang="en-GB" smtClean="0"/>
              <a:t>‹#›</a:t>
            </a:fld>
            <a:endParaRPr lang="en-GB"/>
          </a:p>
        </p:txBody>
      </p:sp>
    </p:spTree>
    <p:extLst>
      <p:ext uri="{BB962C8B-B14F-4D97-AF65-F5344CB8AC3E}">
        <p14:creationId xmlns:p14="http://schemas.microsoft.com/office/powerpoint/2010/main" val="135889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C7D4-1B63-AD4B-89B2-FAEACA4E37D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0FA267-31FE-AC21-86D5-F066A9044F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F49FA0-3B66-979A-F421-A47C52016798}"/>
              </a:ext>
            </a:extLst>
          </p:cNvPr>
          <p:cNvSpPr>
            <a:spLocks noGrp="1"/>
          </p:cNvSpPr>
          <p:nvPr>
            <p:ph type="dt" sz="half" idx="10"/>
          </p:nvPr>
        </p:nvSpPr>
        <p:spPr/>
        <p:txBody>
          <a:bodyPr/>
          <a:lstStyle/>
          <a:p>
            <a:fld id="{EDB04292-AF65-4E8A-B818-D34B3CA6BBA0}" type="datetimeFigureOut">
              <a:rPr lang="en-GB" smtClean="0"/>
              <a:t>03/02/2025</a:t>
            </a:fld>
            <a:endParaRPr lang="en-GB"/>
          </a:p>
        </p:txBody>
      </p:sp>
      <p:sp>
        <p:nvSpPr>
          <p:cNvPr id="5" name="Footer Placeholder 4">
            <a:extLst>
              <a:ext uri="{FF2B5EF4-FFF2-40B4-BE49-F238E27FC236}">
                <a16:creationId xmlns:a16="http://schemas.microsoft.com/office/drawing/2014/main" id="{39F6C169-63FC-7503-2E1D-E14302A43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0E8655-EE47-E618-B66E-A5BA8CA4C67E}"/>
              </a:ext>
            </a:extLst>
          </p:cNvPr>
          <p:cNvSpPr>
            <a:spLocks noGrp="1"/>
          </p:cNvSpPr>
          <p:nvPr>
            <p:ph type="sldNum" sz="quarter" idx="12"/>
          </p:nvPr>
        </p:nvSpPr>
        <p:spPr/>
        <p:txBody>
          <a:bodyPr/>
          <a:lstStyle/>
          <a:p>
            <a:fld id="{735E045E-9D4B-448E-AE9A-8FA39F7E0205}" type="slidenum">
              <a:rPr lang="en-GB" smtClean="0"/>
              <a:t>‹#›</a:t>
            </a:fld>
            <a:endParaRPr lang="en-GB"/>
          </a:p>
        </p:txBody>
      </p:sp>
    </p:spTree>
    <p:extLst>
      <p:ext uri="{BB962C8B-B14F-4D97-AF65-F5344CB8AC3E}">
        <p14:creationId xmlns:p14="http://schemas.microsoft.com/office/powerpoint/2010/main" val="54155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38DC84-E3FA-F0CA-0F0F-D8EB28B1F1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AE56A8-E110-4F67-B97E-6F74C6B725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B75CFC-3C59-AB48-F2DA-357A3EFC8284}"/>
              </a:ext>
            </a:extLst>
          </p:cNvPr>
          <p:cNvSpPr>
            <a:spLocks noGrp="1"/>
          </p:cNvSpPr>
          <p:nvPr>
            <p:ph type="dt" sz="half" idx="10"/>
          </p:nvPr>
        </p:nvSpPr>
        <p:spPr/>
        <p:txBody>
          <a:bodyPr/>
          <a:lstStyle/>
          <a:p>
            <a:fld id="{EDB04292-AF65-4E8A-B818-D34B3CA6BBA0}" type="datetimeFigureOut">
              <a:rPr lang="en-GB" smtClean="0"/>
              <a:t>03/02/2025</a:t>
            </a:fld>
            <a:endParaRPr lang="en-GB"/>
          </a:p>
        </p:txBody>
      </p:sp>
      <p:sp>
        <p:nvSpPr>
          <p:cNvPr id="5" name="Footer Placeholder 4">
            <a:extLst>
              <a:ext uri="{FF2B5EF4-FFF2-40B4-BE49-F238E27FC236}">
                <a16:creationId xmlns:a16="http://schemas.microsoft.com/office/drawing/2014/main" id="{8C280903-1723-287B-1AF4-0FF9803546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AE3D94-35ED-7962-73C8-7F48592F0577}"/>
              </a:ext>
            </a:extLst>
          </p:cNvPr>
          <p:cNvSpPr>
            <a:spLocks noGrp="1"/>
          </p:cNvSpPr>
          <p:nvPr>
            <p:ph type="sldNum" sz="quarter" idx="12"/>
          </p:nvPr>
        </p:nvSpPr>
        <p:spPr/>
        <p:txBody>
          <a:bodyPr/>
          <a:lstStyle/>
          <a:p>
            <a:fld id="{735E045E-9D4B-448E-AE9A-8FA39F7E0205}" type="slidenum">
              <a:rPr lang="en-GB" smtClean="0"/>
              <a:t>‹#›</a:t>
            </a:fld>
            <a:endParaRPr lang="en-GB"/>
          </a:p>
        </p:txBody>
      </p:sp>
    </p:spTree>
    <p:extLst>
      <p:ext uri="{BB962C8B-B14F-4D97-AF65-F5344CB8AC3E}">
        <p14:creationId xmlns:p14="http://schemas.microsoft.com/office/powerpoint/2010/main" val="363458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18B4-CBE6-7F48-2574-9F7A59E39A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4E78BC-B037-038B-7E13-8EBC85BF91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BB216C-CBCE-C28D-2690-A67D5A4304F8}"/>
              </a:ext>
            </a:extLst>
          </p:cNvPr>
          <p:cNvSpPr>
            <a:spLocks noGrp="1"/>
          </p:cNvSpPr>
          <p:nvPr>
            <p:ph type="dt" sz="half" idx="10"/>
          </p:nvPr>
        </p:nvSpPr>
        <p:spPr/>
        <p:txBody>
          <a:bodyPr/>
          <a:lstStyle/>
          <a:p>
            <a:fld id="{EDB04292-AF65-4E8A-B818-D34B3CA6BBA0}" type="datetimeFigureOut">
              <a:rPr lang="en-GB" smtClean="0"/>
              <a:t>03/02/2025</a:t>
            </a:fld>
            <a:endParaRPr lang="en-GB"/>
          </a:p>
        </p:txBody>
      </p:sp>
      <p:sp>
        <p:nvSpPr>
          <p:cNvPr id="5" name="Footer Placeholder 4">
            <a:extLst>
              <a:ext uri="{FF2B5EF4-FFF2-40B4-BE49-F238E27FC236}">
                <a16:creationId xmlns:a16="http://schemas.microsoft.com/office/drawing/2014/main" id="{39C8D337-3553-4BF2-6895-571A705F9E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4C80F5-DADA-F01A-9648-1CE4A1AFEC72}"/>
              </a:ext>
            </a:extLst>
          </p:cNvPr>
          <p:cNvSpPr>
            <a:spLocks noGrp="1"/>
          </p:cNvSpPr>
          <p:nvPr>
            <p:ph type="sldNum" sz="quarter" idx="12"/>
          </p:nvPr>
        </p:nvSpPr>
        <p:spPr/>
        <p:txBody>
          <a:bodyPr/>
          <a:lstStyle/>
          <a:p>
            <a:fld id="{735E045E-9D4B-448E-AE9A-8FA39F7E0205}" type="slidenum">
              <a:rPr lang="en-GB" smtClean="0"/>
              <a:t>‹#›</a:t>
            </a:fld>
            <a:endParaRPr lang="en-GB"/>
          </a:p>
        </p:txBody>
      </p:sp>
    </p:spTree>
    <p:extLst>
      <p:ext uri="{BB962C8B-B14F-4D97-AF65-F5344CB8AC3E}">
        <p14:creationId xmlns:p14="http://schemas.microsoft.com/office/powerpoint/2010/main" val="118508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69EC-D051-2402-548A-9B206B7BFB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170891-D77C-1FBC-C654-0A600B32C5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3C7AC2-BB42-7F2C-376A-69C4518E0D1D}"/>
              </a:ext>
            </a:extLst>
          </p:cNvPr>
          <p:cNvSpPr>
            <a:spLocks noGrp="1"/>
          </p:cNvSpPr>
          <p:nvPr>
            <p:ph type="dt" sz="half" idx="10"/>
          </p:nvPr>
        </p:nvSpPr>
        <p:spPr/>
        <p:txBody>
          <a:bodyPr/>
          <a:lstStyle/>
          <a:p>
            <a:fld id="{EDB04292-AF65-4E8A-B818-D34B3CA6BBA0}" type="datetimeFigureOut">
              <a:rPr lang="en-GB" smtClean="0"/>
              <a:t>03/02/2025</a:t>
            </a:fld>
            <a:endParaRPr lang="en-GB"/>
          </a:p>
        </p:txBody>
      </p:sp>
      <p:sp>
        <p:nvSpPr>
          <p:cNvPr id="5" name="Footer Placeholder 4">
            <a:extLst>
              <a:ext uri="{FF2B5EF4-FFF2-40B4-BE49-F238E27FC236}">
                <a16:creationId xmlns:a16="http://schemas.microsoft.com/office/drawing/2014/main" id="{94A930D4-AAF5-50CC-9F2C-5DB81F923D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F02EDB-065E-30C3-7CA1-DCED2493954E}"/>
              </a:ext>
            </a:extLst>
          </p:cNvPr>
          <p:cNvSpPr>
            <a:spLocks noGrp="1"/>
          </p:cNvSpPr>
          <p:nvPr>
            <p:ph type="sldNum" sz="quarter" idx="12"/>
          </p:nvPr>
        </p:nvSpPr>
        <p:spPr/>
        <p:txBody>
          <a:bodyPr/>
          <a:lstStyle/>
          <a:p>
            <a:fld id="{735E045E-9D4B-448E-AE9A-8FA39F7E0205}" type="slidenum">
              <a:rPr lang="en-GB" smtClean="0"/>
              <a:t>‹#›</a:t>
            </a:fld>
            <a:endParaRPr lang="en-GB"/>
          </a:p>
        </p:txBody>
      </p:sp>
    </p:spTree>
    <p:extLst>
      <p:ext uri="{BB962C8B-B14F-4D97-AF65-F5344CB8AC3E}">
        <p14:creationId xmlns:p14="http://schemas.microsoft.com/office/powerpoint/2010/main" val="263784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646BC-9120-6741-F60F-96CD22206D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21177B-4167-5BF9-CEB9-3FFAB7A0B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04B59A-3527-38D4-B9E5-C1FB366723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E34F47-DE2D-1139-C17E-17F7FABA3377}"/>
              </a:ext>
            </a:extLst>
          </p:cNvPr>
          <p:cNvSpPr>
            <a:spLocks noGrp="1"/>
          </p:cNvSpPr>
          <p:nvPr>
            <p:ph type="dt" sz="half" idx="10"/>
          </p:nvPr>
        </p:nvSpPr>
        <p:spPr/>
        <p:txBody>
          <a:bodyPr/>
          <a:lstStyle/>
          <a:p>
            <a:fld id="{EDB04292-AF65-4E8A-B818-D34B3CA6BBA0}" type="datetimeFigureOut">
              <a:rPr lang="en-GB" smtClean="0"/>
              <a:t>03/02/2025</a:t>
            </a:fld>
            <a:endParaRPr lang="en-GB"/>
          </a:p>
        </p:txBody>
      </p:sp>
      <p:sp>
        <p:nvSpPr>
          <p:cNvPr id="6" name="Footer Placeholder 5">
            <a:extLst>
              <a:ext uri="{FF2B5EF4-FFF2-40B4-BE49-F238E27FC236}">
                <a16:creationId xmlns:a16="http://schemas.microsoft.com/office/drawing/2014/main" id="{1B9B052A-994A-607D-212F-6852AAE0DA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818200-AFA3-0B4B-E179-D4FE5F5CC484}"/>
              </a:ext>
            </a:extLst>
          </p:cNvPr>
          <p:cNvSpPr>
            <a:spLocks noGrp="1"/>
          </p:cNvSpPr>
          <p:nvPr>
            <p:ph type="sldNum" sz="quarter" idx="12"/>
          </p:nvPr>
        </p:nvSpPr>
        <p:spPr/>
        <p:txBody>
          <a:bodyPr/>
          <a:lstStyle/>
          <a:p>
            <a:fld id="{735E045E-9D4B-448E-AE9A-8FA39F7E0205}" type="slidenum">
              <a:rPr lang="en-GB" smtClean="0"/>
              <a:t>‹#›</a:t>
            </a:fld>
            <a:endParaRPr lang="en-GB"/>
          </a:p>
        </p:txBody>
      </p:sp>
    </p:spTree>
    <p:extLst>
      <p:ext uri="{BB962C8B-B14F-4D97-AF65-F5344CB8AC3E}">
        <p14:creationId xmlns:p14="http://schemas.microsoft.com/office/powerpoint/2010/main" val="5343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D79-BF99-2607-DB50-D7687F831B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49FB83-774A-34A7-014C-E698DA8286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C0571A-6C59-7F61-6F36-62CC0FBB7E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3D2184-7193-B533-0B4D-121C04DA46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4501B-1B51-8C0F-13ED-C1A0B42639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895159-9FC6-3B08-BAC1-FA30E767FE68}"/>
              </a:ext>
            </a:extLst>
          </p:cNvPr>
          <p:cNvSpPr>
            <a:spLocks noGrp="1"/>
          </p:cNvSpPr>
          <p:nvPr>
            <p:ph type="dt" sz="half" idx="10"/>
          </p:nvPr>
        </p:nvSpPr>
        <p:spPr/>
        <p:txBody>
          <a:bodyPr/>
          <a:lstStyle/>
          <a:p>
            <a:fld id="{EDB04292-AF65-4E8A-B818-D34B3CA6BBA0}" type="datetimeFigureOut">
              <a:rPr lang="en-GB" smtClean="0"/>
              <a:t>03/02/2025</a:t>
            </a:fld>
            <a:endParaRPr lang="en-GB"/>
          </a:p>
        </p:txBody>
      </p:sp>
      <p:sp>
        <p:nvSpPr>
          <p:cNvPr id="8" name="Footer Placeholder 7">
            <a:extLst>
              <a:ext uri="{FF2B5EF4-FFF2-40B4-BE49-F238E27FC236}">
                <a16:creationId xmlns:a16="http://schemas.microsoft.com/office/drawing/2014/main" id="{68134968-40FD-AA09-45BA-699D4E3BED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3DA7F8-7C32-9263-F091-CADA82AA7922}"/>
              </a:ext>
            </a:extLst>
          </p:cNvPr>
          <p:cNvSpPr>
            <a:spLocks noGrp="1"/>
          </p:cNvSpPr>
          <p:nvPr>
            <p:ph type="sldNum" sz="quarter" idx="12"/>
          </p:nvPr>
        </p:nvSpPr>
        <p:spPr/>
        <p:txBody>
          <a:bodyPr/>
          <a:lstStyle/>
          <a:p>
            <a:fld id="{735E045E-9D4B-448E-AE9A-8FA39F7E0205}" type="slidenum">
              <a:rPr lang="en-GB" smtClean="0"/>
              <a:t>‹#›</a:t>
            </a:fld>
            <a:endParaRPr lang="en-GB"/>
          </a:p>
        </p:txBody>
      </p:sp>
    </p:spTree>
    <p:extLst>
      <p:ext uri="{BB962C8B-B14F-4D97-AF65-F5344CB8AC3E}">
        <p14:creationId xmlns:p14="http://schemas.microsoft.com/office/powerpoint/2010/main" val="88488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9B73-9946-0174-A105-F9FC2081A9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5F8FBB-4107-6BAF-024F-D64989097D6C}"/>
              </a:ext>
            </a:extLst>
          </p:cNvPr>
          <p:cNvSpPr>
            <a:spLocks noGrp="1"/>
          </p:cNvSpPr>
          <p:nvPr>
            <p:ph type="dt" sz="half" idx="10"/>
          </p:nvPr>
        </p:nvSpPr>
        <p:spPr/>
        <p:txBody>
          <a:bodyPr/>
          <a:lstStyle/>
          <a:p>
            <a:fld id="{EDB04292-AF65-4E8A-B818-D34B3CA6BBA0}" type="datetimeFigureOut">
              <a:rPr lang="en-GB" smtClean="0"/>
              <a:t>03/02/2025</a:t>
            </a:fld>
            <a:endParaRPr lang="en-GB"/>
          </a:p>
        </p:txBody>
      </p:sp>
      <p:sp>
        <p:nvSpPr>
          <p:cNvPr id="4" name="Footer Placeholder 3">
            <a:extLst>
              <a:ext uri="{FF2B5EF4-FFF2-40B4-BE49-F238E27FC236}">
                <a16:creationId xmlns:a16="http://schemas.microsoft.com/office/drawing/2014/main" id="{A385DF7B-426B-66EA-FDA4-A3E682C567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D1AEAB-D3CA-7AFC-A97A-5ED5EE83E983}"/>
              </a:ext>
            </a:extLst>
          </p:cNvPr>
          <p:cNvSpPr>
            <a:spLocks noGrp="1"/>
          </p:cNvSpPr>
          <p:nvPr>
            <p:ph type="sldNum" sz="quarter" idx="12"/>
          </p:nvPr>
        </p:nvSpPr>
        <p:spPr/>
        <p:txBody>
          <a:bodyPr/>
          <a:lstStyle/>
          <a:p>
            <a:fld id="{735E045E-9D4B-448E-AE9A-8FA39F7E0205}" type="slidenum">
              <a:rPr lang="en-GB" smtClean="0"/>
              <a:t>‹#›</a:t>
            </a:fld>
            <a:endParaRPr lang="en-GB"/>
          </a:p>
        </p:txBody>
      </p:sp>
    </p:spTree>
    <p:extLst>
      <p:ext uri="{BB962C8B-B14F-4D97-AF65-F5344CB8AC3E}">
        <p14:creationId xmlns:p14="http://schemas.microsoft.com/office/powerpoint/2010/main" val="295816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5759D8-E063-D803-ECF8-89C274B7F272}"/>
              </a:ext>
            </a:extLst>
          </p:cNvPr>
          <p:cNvSpPr>
            <a:spLocks noGrp="1"/>
          </p:cNvSpPr>
          <p:nvPr>
            <p:ph type="dt" sz="half" idx="10"/>
          </p:nvPr>
        </p:nvSpPr>
        <p:spPr/>
        <p:txBody>
          <a:bodyPr/>
          <a:lstStyle/>
          <a:p>
            <a:fld id="{EDB04292-AF65-4E8A-B818-D34B3CA6BBA0}" type="datetimeFigureOut">
              <a:rPr lang="en-GB" smtClean="0"/>
              <a:t>03/02/2025</a:t>
            </a:fld>
            <a:endParaRPr lang="en-GB"/>
          </a:p>
        </p:txBody>
      </p:sp>
      <p:sp>
        <p:nvSpPr>
          <p:cNvPr id="3" name="Footer Placeholder 2">
            <a:extLst>
              <a:ext uri="{FF2B5EF4-FFF2-40B4-BE49-F238E27FC236}">
                <a16:creationId xmlns:a16="http://schemas.microsoft.com/office/drawing/2014/main" id="{4FBF934E-4E4E-329F-8810-7058060C60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455EB5-7FA8-51E2-C0C0-9B960CE23DCF}"/>
              </a:ext>
            </a:extLst>
          </p:cNvPr>
          <p:cNvSpPr>
            <a:spLocks noGrp="1"/>
          </p:cNvSpPr>
          <p:nvPr>
            <p:ph type="sldNum" sz="quarter" idx="12"/>
          </p:nvPr>
        </p:nvSpPr>
        <p:spPr/>
        <p:txBody>
          <a:bodyPr/>
          <a:lstStyle/>
          <a:p>
            <a:fld id="{735E045E-9D4B-448E-AE9A-8FA39F7E0205}" type="slidenum">
              <a:rPr lang="en-GB" smtClean="0"/>
              <a:t>‹#›</a:t>
            </a:fld>
            <a:endParaRPr lang="en-GB"/>
          </a:p>
        </p:txBody>
      </p:sp>
    </p:spTree>
    <p:extLst>
      <p:ext uri="{BB962C8B-B14F-4D97-AF65-F5344CB8AC3E}">
        <p14:creationId xmlns:p14="http://schemas.microsoft.com/office/powerpoint/2010/main" val="104444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C75A0-1C83-F0DD-E7E7-AF42AFD6BA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2A6212-B778-9E2B-D1EB-D8937D726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3B5F26-7C0D-FE43-0BDA-85506F59B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9766E8-45B3-0168-5A32-F37B7061DC2E}"/>
              </a:ext>
            </a:extLst>
          </p:cNvPr>
          <p:cNvSpPr>
            <a:spLocks noGrp="1"/>
          </p:cNvSpPr>
          <p:nvPr>
            <p:ph type="dt" sz="half" idx="10"/>
          </p:nvPr>
        </p:nvSpPr>
        <p:spPr/>
        <p:txBody>
          <a:bodyPr/>
          <a:lstStyle/>
          <a:p>
            <a:fld id="{EDB04292-AF65-4E8A-B818-D34B3CA6BBA0}" type="datetimeFigureOut">
              <a:rPr lang="en-GB" smtClean="0"/>
              <a:t>03/02/2025</a:t>
            </a:fld>
            <a:endParaRPr lang="en-GB"/>
          </a:p>
        </p:txBody>
      </p:sp>
      <p:sp>
        <p:nvSpPr>
          <p:cNvPr id="6" name="Footer Placeholder 5">
            <a:extLst>
              <a:ext uri="{FF2B5EF4-FFF2-40B4-BE49-F238E27FC236}">
                <a16:creationId xmlns:a16="http://schemas.microsoft.com/office/drawing/2014/main" id="{7098C83E-8B68-C895-8417-A0F50B4C2E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DFCF42-F32F-B96F-FAF4-70018032CD35}"/>
              </a:ext>
            </a:extLst>
          </p:cNvPr>
          <p:cNvSpPr>
            <a:spLocks noGrp="1"/>
          </p:cNvSpPr>
          <p:nvPr>
            <p:ph type="sldNum" sz="quarter" idx="12"/>
          </p:nvPr>
        </p:nvSpPr>
        <p:spPr/>
        <p:txBody>
          <a:bodyPr/>
          <a:lstStyle/>
          <a:p>
            <a:fld id="{735E045E-9D4B-448E-AE9A-8FA39F7E0205}" type="slidenum">
              <a:rPr lang="en-GB" smtClean="0"/>
              <a:t>‹#›</a:t>
            </a:fld>
            <a:endParaRPr lang="en-GB"/>
          </a:p>
        </p:txBody>
      </p:sp>
    </p:spTree>
    <p:extLst>
      <p:ext uri="{BB962C8B-B14F-4D97-AF65-F5344CB8AC3E}">
        <p14:creationId xmlns:p14="http://schemas.microsoft.com/office/powerpoint/2010/main" val="36166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D4769-8A4A-27F7-67F9-72BA80C02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6F24B7-7C87-E2DB-2C98-AD6A4DF75B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B9D9F7-24D6-F3B4-2058-989E21898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07730F-6F83-9922-5CCF-9A1211F0EF67}"/>
              </a:ext>
            </a:extLst>
          </p:cNvPr>
          <p:cNvSpPr>
            <a:spLocks noGrp="1"/>
          </p:cNvSpPr>
          <p:nvPr>
            <p:ph type="dt" sz="half" idx="10"/>
          </p:nvPr>
        </p:nvSpPr>
        <p:spPr/>
        <p:txBody>
          <a:bodyPr/>
          <a:lstStyle/>
          <a:p>
            <a:fld id="{EDB04292-AF65-4E8A-B818-D34B3CA6BBA0}" type="datetimeFigureOut">
              <a:rPr lang="en-GB" smtClean="0"/>
              <a:t>03/02/2025</a:t>
            </a:fld>
            <a:endParaRPr lang="en-GB"/>
          </a:p>
        </p:txBody>
      </p:sp>
      <p:sp>
        <p:nvSpPr>
          <p:cNvPr id="6" name="Footer Placeholder 5">
            <a:extLst>
              <a:ext uri="{FF2B5EF4-FFF2-40B4-BE49-F238E27FC236}">
                <a16:creationId xmlns:a16="http://schemas.microsoft.com/office/drawing/2014/main" id="{3FE3D7DD-BBDF-0D96-2163-D535F482C2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6EDD32-E99C-0293-8E6A-B25E787C3944}"/>
              </a:ext>
            </a:extLst>
          </p:cNvPr>
          <p:cNvSpPr>
            <a:spLocks noGrp="1"/>
          </p:cNvSpPr>
          <p:nvPr>
            <p:ph type="sldNum" sz="quarter" idx="12"/>
          </p:nvPr>
        </p:nvSpPr>
        <p:spPr/>
        <p:txBody>
          <a:bodyPr/>
          <a:lstStyle/>
          <a:p>
            <a:fld id="{735E045E-9D4B-448E-AE9A-8FA39F7E0205}" type="slidenum">
              <a:rPr lang="en-GB" smtClean="0"/>
              <a:t>‹#›</a:t>
            </a:fld>
            <a:endParaRPr lang="en-GB"/>
          </a:p>
        </p:txBody>
      </p:sp>
    </p:spTree>
    <p:extLst>
      <p:ext uri="{BB962C8B-B14F-4D97-AF65-F5344CB8AC3E}">
        <p14:creationId xmlns:p14="http://schemas.microsoft.com/office/powerpoint/2010/main" val="257487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B6E930-F323-C3DE-BED4-8CFB55A50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7FEC8D-2022-1160-F775-3A968729C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E62A17-0DBC-BC01-E791-C2DCAA4FB2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04292-AF65-4E8A-B818-D34B3CA6BBA0}" type="datetimeFigureOut">
              <a:rPr lang="en-GB" smtClean="0"/>
              <a:t>03/02/2025</a:t>
            </a:fld>
            <a:endParaRPr lang="en-GB"/>
          </a:p>
        </p:txBody>
      </p:sp>
      <p:sp>
        <p:nvSpPr>
          <p:cNvPr id="5" name="Footer Placeholder 4">
            <a:extLst>
              <a:ext uri="{FF2B5EF4-FFF2-40B4-BE49-F238E27FC236}">
                <a16:creationId xmlns:a16="http://schemas.microsoft.com/office/drawing/2014/main" id="{BD6A697D-C459-C93F-B4CD-C92C6AFEF0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B4AB0C-CE56-62A3-46B9-3E011EE8CA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E045E-9D4B-448E-AE9A-8FA39F7E0205}" type="slidenum">
              <a:rPr lang="en-GB" smtClean="0"/>
              <a:t>‹#›</a:t>
            </a:fld>
            <a:endParaRPr lang="en-GB"/>
          </a:p>
        </p:txBody>
      </p:sp>
    </p:spTree>
    <p:extLst>
      <p:ext uri="{BB962C8B-B14F-4D97-AF65-F5344CB8AC3E}">
        <p14:creationId xmlns:p14="http://schemas.microsoft.com/office/powerpoint/2010/main" val="3420205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12"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microsoft.com/office/2007/relationships/hdphoto" Target="../media/hdphoto1.wdp"/><Relationship Id="rId10" Type="http://schemas.openxmlformats.org/officeDocument/2006/relationships/image" Target="../media/image21.jpeg"/><Relationship Id="rId4" Type="http://schemas.openxmlformats.org/officeDocument/2006/relationships/image" Target="../media/image9.pn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8.jpeg"/><Relationship Id="rId7" Type="http://schemas.microsoft.com/office/2007/relationships/hdphoto" Target="../media/hdphoto3.wdp"/><Relationship Id="rId12" Type="http://schemas.openxmlformats.org/officeDocument/2006/relationships/image" Target="../media/image29.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28.jpeg"/><Relationship Id="rId5" Type="http://schemas.openxmlformats.org/officeDocument/2006/relationships/image" Target="../media/image25.jpeg"/><Relationship Id="rId10" Type="http://schemas.microsoft.com/office/2007/relationships/hdphoto" Target="../media/hdphoto4.wdp"/><Relationship Id="rId4" Type="http://schemas.openxmlformats.org/officeDocument/2006/relationships/image" Target="../media/image24.jpe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1.jpeg"/><Relationship Id="rId7" Type="http://schemas.openxmlformats.org/officeDocument/2006/relationships/image" Target="../media/image8.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2.jpeg"/><Relationship Id="rId5" Type="http://schemas.microsoft.com/office/2007/relationships/hdphoto" Target="../media/hdphoto3.wdp"/><Relationship Id="rId10" Type="http://schemas.openxmlformats.org/officeDocument/2006/relationships/image" Target="../media/image13.jpeg"/><Relationship Id="rId4" Type="http://schemas.openxmlformats.org/officeDocument/2006/relationships/image" Target="../media/image26.png"/><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image" Target="../media/image38.jpeg"/><Relationship Id="rId13" Type="http://schemas.microsoft.com/office/2007/relationships/hdphoto" Target="../media/hdphoto6.wdp"/><Relationship Id="rId3" Type="http://schemas.openxmlformats.org/officeDocument/2006/relationships/image" Target="../media/image13.jpeg"/><Relationship Id="rId7" Type="http://schemas.openxmlformats.org/officeDocument/2006/relationships/image" Target="../media/image37.jpe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1.xml"/><Relationship Id="rId6" Type="http://schemas.microsoft.com/office/2007/relationships/hdphoto" Target="../media/hdphoto5.wdp"/><Relationship Id="rId11" Type="http://schemas.openxmlformats.org/officeDocument/2006/relationships/image" Target="../media/image40.jpe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24.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CE0CA1-CD6F-326F-1088-544ECCA27433}"/>
              </a:ext>
            </a:extLst>
          </p:cNvPr>
          <p:cNvSpPr txBox="1"/>
          <p:nvPr/>
        </p:nvSpPr>
        <p:spPr>
          <a:xfrm>
            <a:off x="274948" y="1490663"/>
            <a:ext cx="11378153" cy="4308872"/>
          </a:xfrm>
          <a:prstGeom prst="rect">
            <a:avLst/>
          </a:prstGeom>
          <a:noFill/>
        </p:spPr>
        <p:txBody>
          <a:bodyPr wrap="square" rtlCol="0">
            <a:spAutoFit/>
          </a:bodyPr>
          <a:lstStyle/>
          <a:p>
            <a:pPr algn="ctr" rtl="0" fontAlgn="base"/>
            <a:r>
              <a:rPr lang="en-GB" sz="1600" b="1" i="0">
                <a:solidFill>
                  <a:srgbClr val="0070C0"/>
                </a:solidFill>
                <a:effectLst/>
                <a:latin typeface="Arial" panose="020B0604020202020204" pitchFamily="34" charset="0"/>
                <a:cs typeface="Arial" panose="020B0604020202020204" pitchFamily="34" charset="0"/>
              </a:rPr>
              <a:t>EBSA Card Sort Activity Description </a:t>
            </a:r>
          </a:p>
          <a:p>
            <a:pPr algn="l" rtl="0" fontAlgn="base"/>
            <a:endParaRPr lang="en-GB">
              <a:solidFill>
                <a:srgbClr val="000000"/>
              </a:solidFill>
              <a:latin typeface="Arial" panose="020B0604020202020204" pitchFamily="34" charset="0"/>
            </a:endParaRPr>
          </a:p>
          <a:p>
            <a:pPr algn="l" rtl="0" fontAlgn="base"/>
            <a:r>
              <a:rPr lang="en-GB" sz="1600" b="0" i="0">
                <a:solidFill>
                  <a:srgbClr val="000000"/>
                </a:solidFill>
                <a:effectLst/>
                <a:latin typeface="Arial" panose="020B0604020202020204" pitchFamily="34" charset="0"/>
                <a:cs typeface="Arial" panose="020B0604020202020204" pitchFamily="34" charset="0"/>
              </a:rPr>
              <a:t>This card sort activity has been developed by the Shropshire EP Service to support Children and Young People (CYP) who may be experiencing Emotional Based School Avoidance (EBSA). The idea is to print, cut and laminate these cards (set of 40) to use with a CYP to help identify their worries around school. </a:t>
            </a:r>
          </a:p>
          <a:p>
            <a:pPr algn="l" rtl="0" fontAlgn="base"/>
            <a:endParaRPr lang="en-GB" sz="1600">
              <a:solidFill>
                <a:srgbClr val="000000"/>
              </a:solidFill>
              <a:latin typeface="Arial" panose="020B0604020202020204" pitchFamily="34" charset="0"/>
              <a:cs typeface="Arial" panose="020B0604020202020204" pitchFamily="34" charset="0"/>
            </a:endParaRPr>
          </a:p>
          <a:p>
            <a:pPr algn="l" rtl="0" fontAlgn="base"/>
            <a:r>
              <a:rPr lang="en-GB" sz="1600" b="0" i="0">
                <a:solidFill>
                  <a:srgbClr val="000000"/>
                </a:solidFill>
                <a:effectLst/>
                <a:latin typeface="Arial" panose="020B0604020202020204" pitchFamily="34" charset="0"/>
                <a:cs typeface="Arial" panose="020B0604020202020204" pitchFamily="34" charset="0"/>
              </a:rPr>
              <a:t>When working with a CYP, you should identify and select 20 of the 40 cards which apply to them based on your prior knowledge of the CYP. Before starting the task, you will need to label one of your A3 sheets as ‘True About Me’ and the other as ‘Not True About Me’. Then, you should read out each card in turn to the CYP at a slow pace and ask them to place each card under either label. Once this has been completed, you should take a photo of each sheet of paper. Next, label one sheet of A4 as ‘Top 5 Most Like Me’ and using the cards from ‘True About Me’, ask the CYP to choose the top 5 which are most like them and place them accordingly. The other sheet of A4 should be labelled as ‘Top 5 I Would Most Like to Change’ and then ask the CYP to choose 5 of their cards from the ‘Not True About Me’ to place under what they would most like to change. Once this has been completed, take a picture of both sheets.  </a:t>
            </a:r>
          </a:p>
          <a:p>
            <a:pPr algn="l" rtl="0" fontAlgn="base"/>
            <a:endParaRPr lang="en-GB" sz="1600" b="0" i="0">
              <a:solidFill>
                <a:srgbClr val="000000"/>
              </a:solidFill>
              <a:effectLst/>
              <a:latin typeface="Arial" panose="020B0604020202020204" pitchFamily="34" charset="0"/>
              <a:cs typeface="Arial" panose="020B0604020202020204" pitchFamily="34" charset="0"/>
            </a:endParaRPr>
          </a:p>
          <a:p>
            <a:pPr algn="l" rtl="0" fontAlgn="base"/>
            <a:r>
              <a:rPr lang="en-GB" sz="1600" b="0" i="0">
                <a:solidFill>
                  <a:srgbClr val="000000"/>
                </a:solidFill>
                <a:effectLst/>
                <a:latin typeface="Arial" panose="020B0604020202020204" pitchFamily="34" charset="0"/>
                <a:cs typeface="Arial" panose="020B0604020202020204" pitchFamily="34" charset="0"/>
              </a:rPr>
              <a:t>The ‘Top 5 I Would Most Like to Change’ should be used to form the basis of your action plan. Parents, School and the CYP can then work together to co-produce a plan which will inform how those changes can begin to be made.  </a:t>
            </a:r>
          </a:p>
        </p:txBody>
      </p:sp>
      <p:pic>
        <p:nvPicPr>
          <p:cNvPr id="2050" name="Picture 1" descr="A blue screen with white text&#10;&#10;Description automatically generated with low confidence">
            <a:extLst>
              <a:ext uri="{FF2B5EF4-FFF2-40B4-BE49-F238E27FC236}">
                <a16:creationId xmlns:a16="http://schemas.microsoft.com/office/drawing/2014/main" id="{A0F89926-36C0-68E6-7E31-FC28B8772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4763"/>
            <a:ext cx="379571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235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511D2A-4CEB-D2BF-0957-36824018C6D8}"/>
              </a:ext>
            </a:extLst>
          </p:cNvPr>
          <p:cNvSpPr txBox="1"/>
          <p:nvPr/>
        </p:nvSpPr>
        <p:spPr>
          <a:xfrm>
            <a:off x="799631" y="1398863"/>
            <a:ext cx="10169190" cy="1323439"/>
          </a:xfrm>
          <a:prstGeom prst="rect">
            <a:avLst/>
          </a:prstGeom>
          <a:noFill/>
        </p:spPr>
        <p:txBody>
          <a:bodyPr wrap="square">
            <a:spAutoFit/>
          </a:bodyPr>
          <a:lstStyle/>
          <a:p>
            <a:pPr algn="ctr"/>
            <a:r>
              <a:rPr lang="en-GB" sz="1600" b="1">
                <a:solidFill>
                  <a:srgbClr val="0070C0"/>
                </a:solidFill>
                <a:latin typeface="Arial" panose="020B0604020202020204" pitchFamily="34" charset="0"/>
                <a:cs typeface="Arial" panose="020B0604020202020204" pitchFamily="34" charset="0"/>
              </a:rPr>
              <a:t>What you will need: </a:t>
            </a:r>
          </a:p>
          <a:p>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Set of 40 EBSA Cards  </a:t>
            </a:r>
          </a:p>
          <a:p>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Four sheets of A3 Paper labelled: </a:t>
            </a:r>
          </a:p>
        </p:txBody>
      </p:sp>
      <p:pic>
        <p:nvPicPr>
          <p:cNvPr id="1036" name="Picture 12" descr="Text Box">
            <a:extLst>
              <a:ext uri="{FF2B5EF4-FFF2-40B4-BE49-F238E27FC236}">
                <a16:creationId xmlns:a16="http://schemas.microsoft.com/office/drawing/2014/main" id="{E6042507-5E97-273A-F11A-AEDC176F4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631" y="3213491"/>
            <a:ext cx="2314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Text Box">
            <a:extLst>
              <a:ext uri="{FF2B5EF4-FFF2-40B4-BE49-F238E27FC236}">
                <a16:creationId xmlns:a16="http://schemas.microsoft.com/office/drawing/2014/main" id="{244F6F3A-218E-5583-CF67-7B1378215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949" y="3213491"/>
            <a:ext cx="2314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Text Box">
            <a:extLst>
              <a:ext uri="{FF2B5EF4-FFF2-40B4-BE49-F238E27FC236}">
                <a16:creationId xmlns:a16="http://schemas.microsoft.com/office/drawing/2014/main" id="{253384C1-3DB3-1BE1-0021-876481950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8267" y="3213491"/>
            <a:ext cx="231457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ext Box">
            <a:extLst>
              <a:ext uri="{FF2B5EF4-FFF2-40B4-BE49-F238E27FC236}">
                <a16:creationId xmlns:a16="http://schemas.microsoft.com/office/drawing/2014/main" id="{A5C8B7B3-5F4E-2ACB-01F4-04A91603E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585" y="3213490"/>
            <a:ext cx="2314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F65C91E-A68C-DA8A-1F29-405A3B985161}"/>
              </a:ext>
            </a:extLst>
          </p:cNvPr>
          <p:cNvSpPr txBox="1"/>
          <p:nvPr/>
        </p:nvSpPr>
        <p:spPr>
          <a:xfrm>
            <a:off x="856796" y="4541052"/>
            <a:ext cx="6094428" cy="830997"/>
          </a:xfrm>
          <a:prstGeom prst="rect">
            <a:avLst/>
          </a:prstGeom>
          <a:noFill/>
        </p:spPr>
        <p:txBody>
          <a:bodyPr wrap="square">
            <a:spAutoFit/>
          </a:bodyPr>
          <a:lstStyle/>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Pen  </a:t>
            </a:r>
          </a:p>
          <a:p>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Something to take a photo with </a:t>
            </a:r>
          </a:p>
        </p:txBody>
      </p:sp>
      <p:pic>
        <p:nvPicPr>
          <p:cNvPr id="14" name="Picture 13">
            <a:extLst>
              <a:ext uri="{FF2B5EF4-FFF2-40B4-BE49-F238E27FC236}">
                <a16:creationId xmlns:a16="http://schemas.microsoft.com/office/drawing/2014/main" id="{EC5A5F91-60B9-C95B-0FA3-C6B7178A30E6}"/>
              </a:ext>
            </a:extLst>
          </p:cNvPr>
          <p:cNvPicPr>
            <a:picLocks noChangeAspect="1"/>
          </p:cNvPicPr>
          <p:nvPr/>
        </p:nvPicPr>
        <p:blipFill>
          <a:blip r:embed="rId6"/>
          <a:stretch>
            <a:fillRect/>
          </a:stretch>
        </p:blipFill>
        <p:spPr>
          <a:xfrm>
            <a:off x="0" y="0"/>
            <a:ext cx="3800000" cy="1495238"/>
          </a:xfrm>
          <a:prstGeom prst="rect">
            <a:avLst/>
          </a:prstGeom>
        </p:spPr>
      </p:pic>
    </p:spTree>
    <p:extLst>
      <p:ext uri="{BB962C8B-B14F-4D97-AF65-F5344CB8AC3E}">
        <p14:creationId xmlns:p14="http://schemas.microsoft.com/office/powerpoint/2010/main" val="85873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EB4263-300E-F8E6-975C-E5F806BA378F}"/>
              </a:ext>
            </a:extLst>
          </p:cNvPr>
          <p:cNvSpPr/>
          <p:nvPr/>
        </p:nvSpPr>
        <p:spPr>
          <a:xfrm>
            <a:off x="186267" y="186266"/>
            <a:ext cx="2421466" cy="29972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CB16276-4754-5471-6FED-E5C7F2FB1924}"/>
              </a:ext>
            </a:extLst>
          </p:cNvPr>
          <p:cNvSpPr/>
          <p:nvPr/>
        </p:nvSpPr>
        <p:spPr>
          <a:xfrm>
            <a:off x="186267" y="3674534"/>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AB1D3B0-D3C8-02AA-6974-DB5ED544682B}"/>
              </a:ext>
            </a:extLst>
          </p:cNvPr>
          <p:cNvSpPr/>
          <p:nvPr/>
        </p:nvSpPr>
        <p:spPr>
          <a:xfrm>
            <a:off x="6096000" y="186267"/>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284E5D-82EF-F84D-8BE5-494A0E079AAB}"/>
              </a:ext>
            </a:extLst>
          </p:cNvPr>
          <p:cNvSpPr/>
          <p:nvPr/>
        </p:nvSpPr>
        <p:spPr>
          <a:xfrm>
            <a:off x="9160929" y="186267"/>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0581DB4-1E0F-5B70-9273-41A2C5FF4E0B}"/>
              </a:ext>
            </a:extLst>
          </p:cNvPr>
          <p:cNvSpPr/>
          <p:nvPr/>
        </p:nvSpPr>
        <p:spPr>
          <a:xfrm>
            <a:off x="9160929"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B48DDA4-6162-B225-0826-8F9C1E8D7591}"/>
              </a:ext>
            </a:extLst>
          </p:cNvPr>
          <p:cNvSpPr/>
          <p:nvPr/>
        </p:nvSpPr>
        <p:spPr>
          <a:xfrm>
            <a:off x="3149599"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DDD2F0E-F1EB-F144-DB06-8219D3F4C0A7}"/>
              </a:ext>
            </a:extLst>
          </p:cNvPr>
          <p:cNvSpPr/>
          <p:nvPr/>
        </p:nvSpPr>
        <p:spPr>
          <a:xfrm>
            <a:off x="3149599" y="228599"/>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50B7B62-4418-D0B7-E0E9-8B03D768F9FD}"/>
              </a:ext>
            </a:extLst>
          </p:cNvPr>
          <p:cNvSpPr txBox="1"/>
          <p:nvPr/>
        </p:nvSpPr>
        <p:spPr>
          <a:xfrm>
            <a:off x="299291" y="310718"/>
            <a:ext cx="2195418" cy="830997"/>
          </a:xfrm>
          <a:prstGeom prst="rect">
            <a:avLst/>
          </a:prstGeom>
          <a:noFill/>
        </p:spPr>
        <p:txBody>
          <a:bodyPr wrap="square" rtlCol="0">
            <a:spAutoFit/>
          </a:bodyPr>
          <a:lstStyle/>
          <a:p>
            <a:pPr algn="ctr"/>
            <a:r>
              <a:rPr lang="en-GB" sz="2400"/>
              <a:t>I feel worried at school</a:t>
            </a:r>
          </a:p>
        </p:txBody>
      </p:sp>
      <p:sp>
        <p:nvSpPr>
          <p:cNvPr id="3" name="TextBox 2">
            <a:extLst>
              <a:ext uri="{FF2B5EF4-FFF2-40B4-BE49-F238E27FC236}">
                <a16:creationId xmlns:a16="http://schemas.microsoft.com/office/drawing/2014/main" id="{C97563D9-7A81-4EE6-0729-E51EBC96CB72}"/>
              </a:ext>
            </a:extLst>
          </p:cNvPr>
          <p:cNvSpPr txBox="1"/>
          <p:nvPr/>
        </p:nvSpPr>
        <p:spPr>
          <a:xfrm>
            <a:off x="3262623" y="310718"/>
            <a:ext cx="2195418" cy="830997"/>
          </a:xfrm>
          <a:prstGeom prst="rect">
            <a:avLst/>
          </a:prstGeom>
          <a:noFill/>
        </p:spPr>
        <p:txBody>
          <a:bodyPr wrap="square" rtlCol="0">
            <a:spAutoFit/>
          </a:bodyPr>
          <a:lstStyle/>
          <a:p>
            <a:pPr algn="ctr"/>
            <a:r>
              <a:rPr lang="en-GB" sz="2400"/>
              <a:t>I wish I had friends</a:t>
            </a:r>
          </a:p>
        </p:txBody>
      </p:sp>
      <p:sp>
        <p:nvSpPr>
          <p:cNvPr id="12" name="TextBox 11">
            <a:extLst>
              <a:ext uri="{FF2B5EF4-FFF2-40B4-BE49-F238E27FC236}">
                <a16:creationId xmlns:a16="http://schemas.microsoft.com/office/drawing/2014/main" id="{E55D2572-AFFB-D94F-1DCF-06EC4B63E431}"/>
              </a:ext>
            </a:extLst>
          </p:cNvPr>
          <p:cNvSpPr txBox="1"/>
          <p:nvPr/>
        </p:nvSpPr>
        <p:spPr>
          <a:xfrm>
            <a:off x="6209024" y="265978"/>
            <a:ext cx="2195418" cy="830997"/>
          </a:xfrm>
          <a:prstGeom prst="rect">
            <a:avLst/>
          </a:prstGeom>
          <a:noFill/>
        </p:spPr>
        <p:txBody>
          <a:bodyPr wrap="square" rtlCol="0">
            <a:spAutoFit/>
          </a:bodyPr>
          <a:lstStyle/>
          <a:p>
            <a:pPr algn="ctr"/>
            <a:r>
              <a:rPr lang="en-GB" sz="2400"/>
              <a:t>I don’t like it when it is noisy</a:t>
            </a:r>
          </a:p>
        </p:txBody>
      </p:sp>
      <p:sp>
        <p:nvSpPr>
          <p:cNvPr id="13" name="TextBox 12">
            <a:extLst>
              <a:ext uri="{FF2B5EF4-FFF2-40B4-BE49-F238E27FC236}">
                <a16:creationId xmlns:a16="http://schemas.microsoft.com/office/drawing/2014/main" id="{91F5DAF6-3320-308D-AF60-9D839B6ACB61}"/>
              </a:ext>
            </a:extLst>
          </p:cNvPr>
          <p:cNvSpPr txBox="1"/>
          <p:nvPr/>
        </p:nvSpPr>
        <p:spPr>
          <a:xfrm>
            <a:off x="299291" y="3788844"/>
            <a:ext cx="2195418" cy="830997"/>
          </a:xfrm>
          <a:prstGeom prst="rect">
            <a:avLst/>
          </a:prstGeom>
          <a:noFill/>
        </p:spPr>
        <p:txBody>
          <a:bodyPr wrap="square" rtlCol="0">
            <a:spAutoFit/>
          </a:bodyPr>
          <a:lstStyle/>
          <a:p>
            <a:pPr algn="ctr"/>
            <a:r>
              <a:rPr lang="en-GB" sz="2400"/>
              <a:t>I feel worried at home</a:t>
            </a:r>
          </a:p>
        </p:txBody>
      </p:sp>
      <p:sp>
        <p:nvSpPr>
          <p:cNvPr id="14" name="TextBox 13">
            <a:extLst>
              <a:ext uri="{FF2B5EF4-FFF2-40B4-BE49-F238E27FC236}">
                <a16:creationId xmlns:a16="http://schemas.microsoft.com/office/drawing/2014/main" id="{1BBD83C1-1AEC-1AB9-99DC-D91685B84B60}"/>
              </a:ext>
            </a:extLst>
          </p:cNvPr>
          <p:cNvSpPr txBox="1"/>
          <p:nvPr/>
        </p:nvSpPr>
        <p:spPr>
          <a:xfrm>
            <a:off x="9273953" y="310718"/>
            <a:ext cx="2195418" cy="461665"/>
          </a:xfrm>
          <a:prstGeom prst="rect">
            <a:avLst/>
          </a:prstGeom>
          <a:noFill/>
        </p:spPr>
        <p:txBody>
          <a:bodyPr wrap="square" rtlCol="0">
            <a:spAutoFit/>
          </a:bodyPr>
          <a:lstStyle/>
          <a:p>
            <a:pPr algn="ctr"/>
            <a:r>
              <a:rPr lang="en-GB" sz="2400"/>
              <a:t>I enjoy learning</a:t>
            </a:r>
          </a:p>
        </p:txBody>
      </p:sp>
      <p:sp>
        <p:nvSpPr>
          <p:cNvPr id="15" name="TextBox 14">
            <a:extLst>
              <a:ext uri="{FF2B5EF4-FFF2-40B4-BE49-F238E27FC236}">
                <a16:creationId xmlns:a16="http://schemas.microsoft.com/office/drawing/2014/main" id="{71B91101-641E-605A-B068-9C0991B3E876}"/>
              </a:ext>
            </a:extLst>
          </p:cNvPr>
          <p:cNvSpPr txBox="1"/>
          <p:nvPr/>
        </p:nvSpPr>
        <p:spPr>
          <a:xfrm>
            <a:off x="3262623" y="3674534"/>
            <a:ext cx="2195418" cy="1200329"/>
          </a:xfrm>
          <a:prstGeom prst="rect">
            <a:avLst/>
          </a:prstGeom>
          <a:noFill/>
        </p:spPr>
        <p:txBody>
          <a:bodyPr wrap="square" rtlCol="0">
            <a:spAutoFit/>
          </a:bodyPr>
          <a:lstStyle/>
          <a:p>
            <a:pPr algn="ctr"/>
            <a:r>
              <a:rPr lang="en-GB" sz="2400"/>
              <a:t>I need lots of help with my learning </a:t>
            </a:r>
          </a:p>
        </p:txBody>
      </p:sp>
      <p:sp>
        <p:nvSpPr>
          <p:cNvPr id="17" name="TextBox 16">
            <a:extLst>
              <a:ext uri="{FF2B5EF4-FFF2-40B4-BE49-F238E27FC236}">
                <a16:creationId xmlns:a16="http://schemas.microsoft.com/office/drawing/2014/main" id="{2413D53E-38BA-5378-CFE6-CFC94850F88A}"/>
              </a:ext>
            </a:extLst>
          </p:cNvPr>
          <p:cNvSpPr txBox="1"/>
          <p:nvPr/>
        </p:nvSpPr>
        <p:spPr>
          <a:xfrm>
            <a:off x="9098992" y="3613929"/>
            <a:ext cx="2483403" cy="1200329"/>
          </a:xfrm>
          <a:prstGeom prst="rect">
            <a:avLst/>
          </a:prstGeom>
          <a:noFill/>
        </p:spPr>
        <p:txBody>
          <a:bodyPr wrap="square" rtlCol="0">
            <a:spAutoFit/>
          </a:bodyPr>
          <a:lstStyle/>
          <a:p>
            <a:pPr algn="ctr"/>
            <a:r>
              <a:rPr lang="en-GB" sz="2400"/>
              <a:t>I don’t like surprise changes in the day</a:t>
            </a:r>
          </a:p>
        </p:txBody>
      </p:sp>
      <p:pic>
        <p:nvPicPr>
          <p:cNvPr id="19" name="Picture 18" descr="3,490 Doing Homework Cartoon Images, Stock Photos &amp; Vectors | Shutterstock">
            <a:extLst>
              <a:ext uri="{FF2B5EF4-FFF2-40B4-BE49-F238E27FC236}">
                <a16:creationId xmlns:a16="http://schemas.microsoft.com/office/drawing/2014/main" id="{83F1C0F6-3AB8-D959-1ED3-126578C9EE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47" t="13711" r="13807" b="18855"/>
          <a:stretch/>
        </p:blipFill>
        <p:spPr bwMode="auto">
          <a:xfrm>
            <a:off x="9228233" y="856173"/>
            <a:ext cx="2195418" cy="21132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School Building Cartoon Royalty Free SVG, Cliparts, Vectors, And Stock  Illustration. Image 41721908.">
            <a:extLst>
              <a:ext uri="{FF2B5EF4-FFF2-40B4-BE49-F238E27FC236}">
                <a16:creationId xmlns:a16="http://schemas.microsoft.com/office/drawing/2014/main" id="{95305A3C-48A1-C46E-6F5E-BBCAE347A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63" y="1499496"/>
            <a:ext cx="1629764" cy="16059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 Worried Face Emoji">
            <a:extLst>
              <a:ext uri="{FF2B5EF4-FFF2-40B4-BE49-F238E27FC236}">
                <a16:creationId xmlns:a16="http://schemas.microsoft.com/office/drawing/2014/main" id="{BFBFBFC7-B521-CD83-A322-F9D51F09938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89" b="91111" l="7556" r="92000">
                        <a14:foregroundMark x1="47556" y1="8889" x2="47556" y2="8889"/>
                        <a14:foregroundMark x1="32000" y1="54222" x2="32000" y2="54222"/>
                        <a14:foregroundMark x1="40889" y1="51111" x2="40889" y2="46222"/>
                        <a14:foregroundMark x1="31111" y1="43111" x2="26222" y2="50667"/>
                        <a14:foregroundMark x1="7556" y1="40444" x2="7556" y2="40444"/>
                        <a14:foregroundMark x1="92444" y1="44444" x2="92444" y2="44444"/>
                        <a14:foregroundMark x1="67556" y1="43111" x2="67556" y2="43111"/>
                        <a14:foregroundMark x1="71111" y1="43111" x2="71111" y2="43111"/>
                        <a14:foregroundMark x1="76000" y1="43111" x2="76000" y2="43111"/>
                        <a14:foregroundMark x1="76000" y1="43111" x2="76000" y2="43111"/>
                        <a14:foregroundMark x1="73778" y1="44444" x2="73778" y2="44444"/>
                        <a14:foregroundMark x1="74222" y1="44444" x2="69333" y2="50222"/>
                        <a14:foregroundMark x1="67556" y1="42667" x2="70222" y2="52889"/>
                        <a14:foregroundMark x1="18222" y1="40889" x2="42222" y2="40000"/>
                        <a14:foregroundMark x1="45778" y1="91111" x2="45778" y2="91111"/>
                        <a14:foregroundMark x1="67111" y1="44889" x2="64000" y2="56000"/>
                        <a14:foregroundMark x1="69778" y1="40889" x2="63111" y2="36889"/>
                      </a14:backgroundRemoval>
                    </a14:imgEffect>
                  </a14:imgLayer>
                </a14:imgProps>
              </a:ext>
              <a:ext uri="{28A0092B-C50C-407E-A947-70E740481C1C}">
                <a14:useLocalDpi xmlns:a14="http://schemas.microsoft.com/office/drawing/2010/main" val="0"/>
              </a:ext>
            </a:extLst>
          </a:blip>
          <a:srcRect/>
          <a:stretch>
            <a:fillRect/>
          </a:stretch>
        </p:blipFill>
        <p:spPr bwMode="auto">
          <a:xfrm>
            <a:off x="156565" y="1008429"/>
            <a:ext cx="1280785" cy="128078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Yellow Emoticons and Emojis Stock Vector - Illustration of manga, help:  160852507">
            <a:extLst>
              <a:ext uri="{FF2B5EF4-FFF2-40B4-BE49-F238E27FC236}">
                <a16:creationId xmlns:a16="http://schemas.microsoft.com/office/drawing/2014/main" id="{CF9AF99E-B01D-3F5D-C13F-98D1A1043DA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747" t="9487" r="3058" b="15765"/>
          <a:stretch/>
        </p:blipFill>
        <p:spPr bwMode="auto">
          <a:xfrm>
            <a:off x="3262623" y="4844620"/>
            <a:ext cx="2195418" cy="14381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 Shy Girl Looking Away From Her Chatting Classmates Stock Illustration -  Download Image Now - iStock">
            <a:extLst>
              <a:ext uri="{FF2B5EF4-FFF2-40B4-BE49-F238E27FC236}">
                <a16:creationId xmlns:a16="http://schemas.microsoft.com/office/drawing/2014/main" id="{E4FC1EEC-D07F-CFBF-1D8F-A89B707B2D1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57" r="2815"/>
          <a:stretch/>
        </p:blipFill>
        <p:spPr bwMode="auto">
          <a:xfrm>
            <a:off x="3304956" y="1190943"/>
            <a:ext cx="2195418" cy="1914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ids Loud Noise: Over 499 Royalty-Free Licensable Stock Vectors &amp; Vector  Art | Shutterstock">
            <a:extLst>
              <a:ext uri="{FF2B5EF4-FFF2-40B4-BE49-F238E27FC236}">
                <a16:creationId xmlns:a16="http://schemas.microsoft.com/office/drawing/2014/main" id="{65E133C1-00ED-1D64-9CAC-1F9B589B74D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6945"/>
          <a:stretch/>
        </p:blipFill>
        <p:spPr bwMode="auto">
          <a:xfrm>
            <a:off x="6278032" y="1059609"/>
            <a:ext cx="2057400" cy="184325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ouse Cartoon Style Isolated. Home Icon Vector Royalty Free SVG, Cliparts,  Vectors, And Stock Illustration. Image 116899620.">
            <a:extLst>
              <a:ext uri="{FF2B5EF4-FFF2-40B4-BE49-F238E27FC236}">
                <a16:creationId xmlns:a16="http://schemas.microsoft.com/office/drawing/2014/main" id="{0586CD82-E836-CC0C-1FB4-D370293BC08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200" t="7354" r="9869" b="16553"/>
          <a:stretch/>
        </p:blipFill>
        <p:spPr bwMode="auto">
          <a:xfrm>
            <a:off x="874331" y="4900039"/>
            <a:ext cx="1691596" cy="16307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 Worried Face Emoji">
            <a:extLst>
              <a:ext uri="{FF2B5EF4-FFF2-40B4-BE49-F238E27FC236}">
                <a16:creationId xmlns:a16="http://schemas.microsoft.com/office/drawing/2014/main" id="{402C6540-2C5B-40B0-4C02-481BD0F5AE1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89" b="91111" l="7556" r="92000">
                        <a14:foregroundMark x1="47556" y1="8889" x2="47556" y2="8889"/>
                        <a14:foregroundMark x1="32000" y1="54222" x2="32000" y2="54222"/>
                        <a14:foregroundMark x1="40889" y1="51111" x2="40889" y2="46222"/>
                        <a14:foregroundMark x1="31111" y1="43111" x2="26222" y2="50667"/>
                        <a14:foregroundMark x1="7556" y1="40444" x2="7556" y2="40444"/>
                        <a14:foregroundMark x1="92444" y1="44444" x2="92444" y2="44444"/>
                        <a14:foregroundMark x1="67556" y1="43111" x2="67556" y2="43111"/>
                        <a14:foregroundMark x1="71111" y1="43111" x2="71111" y2="43111"/>
                        <a14:foregroundMark x1="76000" y1="43111" x2="76000" y2="43111"/>
                        <a14:foregroundMark x1="76000" y1="43111" x2="76000" y2="43111"/>
                        <a14:foregroundMark x1="73778" y1="44444" x2="73778" y2="44444"/>
                        <a14:foregroundMark x1="74222" y1="44444" x2="69333" y2="50222"/>
                        <a14:foregroundMark x1="67556" y1="42667" x2="70222" y2="52889"/>
                        <a14:foregroundMark x1="18222" y1="40889" x2="42222" y2="40000"/>
                        <a14:foregroundMark x1="45778" y1="91111" x2="45778" y2="91111"/>
                        <a14:foregroundMark x1="67111" y1="44889" x2="64000" y2="56000"/>
                        <a14:foregroundMark x1="69778" y1="40889" x2="63111" y2="36889"/>
                      </a14:backgroundRemoval>
                    </a14:imgEffect>
                  </a14:imgLayer>
                </a14:imgProps>
              </a:ext>
              <a:ext uri="{28A0092B-C50C-407E-A947-70E740481C1C}">
                <a14:useLocalDpi xmlns:a14="http://schemas.microsoft.com/office/drawing/2010/main" val="0"/>
              </a:ext>
            </a:extLst>
          </a:blip>
          <a:srcRect/>
          <a:stretch>
            <a:fillRect/>
          </a:stretch>
        </p:blipFill>
        <p:spPr bwMode="auto">
          <a:xfrm>
            <a:off x="213777" y="4496696"/>
            <a:ext cx="1218723" cy="12187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kid daily routine activities set 15276902 Vector Art at Vecteezy">
            <a:extLst>
              <a:ext uri="{FF2B5EF4-FFF2-40B4-BE49-F238E27FC236}">
                <a16:creationId xmlns:a16="http://schemas.microsoft.com/office/drawing/2014/main" id="{1554812C-F583-B3F0-D2E3-9F77DC2AF63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576" b="1226"/>
          <a:stretch/>
        </p:blipFill>
        <p:spPr bwMode="auto">
          <a:xfrm>
            <a:off x="9525156" y="4776186"/>
            <a:ext cx="1826490" cy="180325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58FB8A51-7EBA-FBD9-37C6-ECD737FF155E}"/>
              </a:ext>
            </a:extLst>
          </p:cNvPr>
          <p:cNvGrpSpPr/>
          <p:nvPr/>
        </p:nvGrpSpPr>
        <p:grpSpPr>
          <a:xfrm>
            <a:off x="6012399" y="3632201"/>
            <a:ext cx="2523063" cy="2997200"/>
            <a:chOff x="84670" y="186267"/>
            <a:chExt cx="2523063" cy="2997200"/>
          </a:xfrm>
        </p:grpSpPr>
        <p:sp>
          <p:nvSpPr>
            <p:cNvPr id="23" name="Rectangle 22">
              <a:extLst>
                <a:ext uri="{FF2B5EF4-FFF2-40B4-BE49-F238E27FC236}">
                  <a16:creationId xmlns:a16="http://schemas.microsoft.com/office/drawing/2014/main" id="{48E066FE-6C15-DE73-4D2D-FBA6A66B48DA}"/>
                </a:ext>
              </a:extLst>
            </p:cNvPr>
            <p:cNvSpPr/>
            <p:nvPr/>
          </p:nvSpPr>
          <p:spPr>
            <a:xfrm>
              <a:off x="186267" y="186267"/>
              <a:ext cx="2421466" cy="29972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722B4F7-3986-B30F-2BB5-350970755D94}"/>
                </a:ext>
              </a:extLst>
            </p:cNvPr>
            <p:cNvSpPr txBox="1"/>
            <p:nvPr/>
          </p:nvSpPr>
          <p:spPr>
            <a:xfrm>
              <a:off x="84670" y="228598"/>
              <a:ext cx="2421466" cy="830997"/>
            </a:xfrm>
            <a:prstGeom prst="rect">
              <a:avLst/>
            </a:prstGeom>
            <a:noFill/>
          </p:spPr>
          <p:txBody>
            <a:bodyPr wrap="square" rtlCol="0">
              <a:spAutoFit/>
            </a:bodyPr>
            <a:lstStyle/>
            <a:p>
              <a:pPr algn="ctr"/>
              <a:r>
                <a:rPr lang="en-GB" sz="2400"/>
                <a:t>I feel happy coming to school</a:t>
              </a:r>
            </a:p>
          </p:txBody>
        </p:sp>
        <p:pic>
          <p:nvPicPr>
            <p:cNvPr id="25" name="Picture 6" descr="School Building Cartoon Royalty Free SVG, Cliparts, Vectors, And Stock  Illustration. Image 41721908.">
              <a:extLst>
                <a:ext uri="{FF2B5EF4-FFF2-40B4-BE49-F238E27FC236}">
                  <a16:creationId xmlns:a16="http://schemas.microsoft.com/office/drawing/2014/main" id="{66584BEF-CA42-3673-85E7-D174E219F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63" y="1499496"/>
              <a:ext cx="1629764" cy="16059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 Smiling Face Emoji - Relaxed Emoji">
              <a:extLst>
                <a:ext uri="{FF2B5EF4-FFF2-40B4-BE49-F238E27FC236}">
                  <a16:creationId xmlns:a16="http://schemas.microsoft.com/office/drawing/2014/main" id="{8BAA72AB-7C91-6EA8-EE8E-F8AB31B4FF78}"/>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9816" b="91411" l="24839" r="71935">
                          <a14:foregroundMark x1="32581" y1="28221" x2="32581" y2="28221"/>
                          <a14:foregroundMark x1="33226" y1="25153" x2="36452" y2="40491"/>
                          <a14:foregroundMark x1="31613" y1="25153" x2="25161" y2="45399"/>
                          <a14:foregroundMark x1="40645" y1="12883" x2="51613" y2="9816"/>
                          <a14:foregroundMark x1="72258" y1="47853" x2="72258" y2="47853"/>
                          <a14:foregroundMark x1="46129" y1="91411" x2="46129" y2="91411"/>
                        </a14:backgroundRemoval>
                      </a14:imgEffect>
                    </a14:imgLayer>
                  </a14:imgProps>
                </a:ext>
                <a:ext uri="{28A0092B-C50C-407E-A947-70E740481C1C}">
                  <a14:useLocalDpi xmlns:a14="http://schemas.microsoft.com/office/drawing/2010/main" val="0"/>
                </a:ext>
              </a:extLst>
            </a:blip>
            <a:srcRect l="25900" t="4905" r="24665" b="7430"/>
            <a:stretch/>
          </p:blipFill>
          <p:spPr bwMode="auto">
            <a:xfrm>
              <a:off x="304497" y="1159166"/>
              <a:ext cx="1074506" cy="10019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1114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EB4263-300E-F8E6-975C-E5F806BA378F}"/>
              </a:ext>
            </a:extLst>
          </p:cNvPr>
          <p:cNvSpPr/>
          <p:nvPr/>
        </p:nvSpPr>
        <p:spPr>
          <a:xfrm>
            <a:off x="186267" y="186267"/>
            <a:ext cx="2421466" cy="29972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CB16276-4754-5471-6FED-E5C7F2FB1924}"/>
              </a:ext>
            </a:extLst>
          </p:cNvPr>
          <p:cNvSpPr/>
          <p:nvPr/>
        </p:nvSpPr>
        <p:spPr>
          <a:xfrm>
            <a:off x="186267" y="3674534"/>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AB1D3B0-D3C8-02AA-6974-DB5ED544682B}"/>
              </a:ext>
            </a:extLst>
          </p:cNvPr>
          <p:cNvSpPr/>
          <p:nvPr/>
        </p:nvSpPr>
        <p:spPr>
          <a:xfrm>
            <a:off x="6096000" y="186267"/>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284E5D-82EF-F84D-8BE5-494A0E079AAB}"/>
              </a:ext>
            </a:extLst>
          </p:cNvPr>
          <p:cNvSpPr/>
          <p:nvPr/>
        </p:nvSpPr>
        <p:spPr>
          <a:xfrm>
            <a:off x="9160929" y="186267"/>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0581DB4-1E0F-5B70-9273-41A2C5FF4E0B}"/>
              </a:ext>
            </a:extLst>
          </p:cNvPr>
          <p:cNvSpPr/>
          <p:nvPr/>
        </p:nvSpPr>
        <p:spPr>
          <a:xfrm>
            <a:off x="9160929"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C992D3D-EFBF-D9A3-995D-F093FE8A4E40}"/>
              </a:ext>
            </a:extLst>
          </p:cNvPr>
          <p:cNvSpPr/>
          <p:nvPr/>
        </p:nvSpPr>
        <p:spPr>
          <a:xfrm>
            <a:off x="6112931"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B48DDA4-6162-B225-0826-8F9C1E8D7591}"/>
              </a:ext>
            </a:extLst>
          </p:cNvPr>
          <p:cNvSpPr/>
          <p:nvPr/>
        </p:nvSpPr>
        <p:spPr>
          <a:xfrm>
            <a:off x="3149599"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DDD2F0E-F1EB-F144-DB06-8219D3F4C0A7}"/>
              </a:ext>
            </a:extLst>
          </p:cNvPr>
          <p:cNvSpPr/>
          <p:nvPr/>
        </p:nvSpPr>
        <p:spPr>
          <a:xfrm>
            <a:off x="3149599" y="228599"/>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1F5BD00-653A-1F00-A9F7-DB4B0AE2739E}"/>
              </a:ext>
            </a:extLst>
          </p:cNvPr>
          <p:cNvSpPr txBox="1"/>
          <p:nvPr/>
        </p:nvSpPr>
        <p:spPr>
          <a:xfrm>
            <a:off x="100897" y="3751412"/>
            <a:ext cx="2592206" cy="1200329"/>
          </a:xfrm>
          <a:prstGeom prst="rect">
            <a:avLst/>
          </a:prstGeom>
          <a:noFill/>
        </p:spPr>
        <p:txBody>
          <a:bodyPr wrap="square" rtlCol="0">
            <a:spAutoFit/>
          </a:bodyPr>
          <a:lstStyle/>
          <a:p>
            <a:pPr algn="ctr"/>
            <a:r>
              <a:rPr lang="en-GB" sz="2400"/>
              <a:t>I don’t like it when the classroom is too busy</a:t>
            </a:r>
          </a:p>
        </p:txBody>
      </p:sp>
      <p:sp>
        <p:nvSpPr>
          <p:cNvPr id="3" name="TextBox 2">
            <a:extLst>
              <a:ext uri="{FF2B5EF4-FFF2-40B4-BE49-F238E27FC236}">
                <a16:creationId xmlns:a16="http://schemas.microsoft.com/office/drawing/2014/main" id="{FF78B453-12BF-3B92-2D72-563EDBFEF449}"/>
              </a:ext>
            </a:extLst>
          </p:cNvPr>
          <p:cNvSpPr txBox="1"/>
          <p:nvPr/>
        </p:nvSpPr>
        <p:spPr>
          <a:xfrm>
            <a:off x="299291" y="228599"/>
            <a:ext cx="2195418" cy="1200329"/>
          </a:xfrm>
          <a:prstGeom prst="rect">
            <a:avLst/>
          </a:prstGeom>
          <a:noFill/>
        </p:spPr>
        <p:txBody>
          <a:bodyPr wrap="square" rtlCol="0">
            <a:spAutoFit/>
          </a:bodyPr>
          <a:lstStyle/>
          <a:p>
            <a:pPr algn="ctr"/>
            <a:r>
              <a:rPr lang="en-GB" sz="2400"/>
              <a:t>I would rather be at home than at school</a:t>
            </a:r>
          </a:p>
        </p:txBody>
      </p:sp>
      <p:sp>
        <p:nvSpPr>
          <p:cNvPr id="12" name="TextBox 11">
            <a:extLst>
              <a:ext uri="{FF2B5EF4-FFF2-40B4-BE49-F238E27FC236}">
                <a16:creationId xmlns:a16="http://schemas.microsoft.com/office/drawing/2014/main" id="{EDA598B1-D5BD-C7F5-A925-E72469F0DC79}"/>
              </a:ext>
            </a:extLst>
          </p:cNvPr>
          <p:cNvSpPr txBox="1"/>
          <p:nvPr/>
        </p:nvSpPr>
        <p:spPr>
          <a:xfrm>
            <a:off x="3251196" y="228599"/>
            <a:ext cx="2195418" cy="830997"/>
          </a:xfrm>
          <a:prstGeom prst="rect">
            <a:avLst/>
          </a:prstGeom>
          <a:noFill/>
        </p:spPr>
        <p:txBody>
          <a:bodyPr wrap="square" rtlCol="0">
            <a:spAutoFit/>
          </a:bodyPr>
          <a:lstStyle/>
          <a:p>
            <a:pPr algn="ctr"/>
            <a:r>
              <a:rPr lang="en-GB" sz="2400"/>
              <a:t>I worry about breaktimes</a:t>
            </a:r>
          </a:p>
        </p:txBody>
      </p:sp>
      <p:sp>
        <p:nvSpPr>
          <p:cNvPr id="13" name="TextBox 12">
            <a:extLst>
              <a:ext uri="{FF2B5EF4-FFF2-40B4-BE49-F238E27FC236}">
                <a16:creationId xmlns:a16="http://schemas.microsoft.com/office/drawing/2014/main" id="{C7B3ECEF-2C9E-9C3F-E7CD-10A0E1D36D05}"/>
              </a:ext>
            </a:extLst>
          </p:cNvPr>
          <p:cNvSpPr txBox="1"/>
          <p:nvPr/>
        </p:nvSpPr>
        <p:spPr>
          <a:xfrm>
            <a:off x="3262623" y="3751412"/>
            <a:ext cx="2195418" cy="830997"/>
          </a:xfrm>
          <a:prstGeom prst="rect">
            <a:avLst/>
          </a:prstGeom>
          <a:noFill/>
        </p:spPr>
        <p:txBody>
          <a:bodyPr wrap="square" rtlCol="0">
            <a:spAutoFit/>
          </a:bodyPr>
          <a:lstStyle/>
          <a:p>
            <a:pPr algn="ctr"/>
            <a:r>
              <a:rPr lang="en-GB" sz="2400"/>
              <a:t>I worry about lunchtime</a:t>
            </a:r>
          </a:p>
        </p:txBody>
      </p:sp>
      <p:sp>
        <p:nvSpPr>
          <p:cNvPr id="14" name="TextBox 13">
            <a:extLst>
              <a:ext uri="{FF2B5EF4-FFF2-40B4-BE49-F238E27FC236}">
                <a16:creationId xmlns:a16="http://schemas.microsoft.com/office/drawing/2014/main" id="{E4248D39-E5FB-85AE-0660-C7D72ED20E20}"/>
              </a:ext>
            </a:extLst>
          </p:cNvPr>
          <p:cNvSpPr txBox="1"/>
          <p:nvPr/>
        </p:nvSpPr>
        <p:spPr>
          <a:xfrm>
            <a:off x="6157619" y="228598"/>
            <a:ext cx="2325373" cy="830997"/>
          </a:xfrm>
          <a:prstGeom prst="rect">
            <a:avLst/>
          </a:prstGeom>
          <a:noFill/>
        </p:spPr>
        <p:txBody>
          <a:bodyPr wrap="square" rtlCol="0">
            <a:spAutoFit/>
          </a:bodyPr>
          <a:lstStyle/>
          <a:p>
            <a:pPr algn="ctr"/>
            <a:r>
              <a:rPr lang="en-GB" sz="2400"/>
              <a:t>I worry about getting to school</a:t>
            </a:r>
          </a:p>
        </p:txBody>
      </p:sp>
      <p:sp>
        <p:nvSpPr>
          <p:cNvPr id="15" name="TextBox 14">
            <a:extLst>
              <a:ext uri="{FF2B5EF4-FFF2-40B4-BE49-F238E27FC236}">
                <a16:creationId xmlns:a16="http://schemas.microsoft.com/office/drawing/2014/main" id="{F39E3E21-8BA8-98C1-A111-5B5BCB5D7B8E}"/>
              </a:ext>
            </a:extLst>
          </p:cNvPr>
          <p:cNvSpPr txBox="1"/>
          <p:nvPr/>
        </p:nvSpPr>
        <p:spPr>
          <a:xfrm>
            <a:off x="6207625" y="3731878"/>
            <a:ext cx="2195418" cy="830997"/>
          </a:xfrm>
          <a:prstGeom prst="rect">
            <a:avLst/>
          </a:prstGeom>
          <a:noFill/>
        </p:spPr>
        <p:txBody>
          <a:bodyPr wrap="square" rtlCol="0">
            <a:spAutoFit/>
          </a:bodyPr>
          <a:lstStyle/>
          <a:p>
            <a:pPr algn="ctr"/>
            <a:r>
              <a:rPr lang="en-GB" sz="2400"/>
              <a:t>I worry about home time </a:t>
            </a:r>
          </a:p>
        </p:txBody>
      </p:sp>
      <p:sp>
        <p:nvSpPr>
          <p:cNvPr id="16" name="TextBox 15">
            <a:extLst>
              <a:ext uri="{FF2B5EF4-FFF2-40B4-BE49-F238E27FC236}">
                <a16:creationId xmlns:a16="http://schemas.microsoft.com/office/drawing/2014/main" id="{C7967D96-4073-891C-7564-357082F44C68}"/>
              </a:ext>
            </a:extLst>
          </p:cNvPr>
          <p:cNvSpPr txBox="1"/>
          <p:nvPr/>
        </p:nvSpPr>
        <p:spPr>
          <a:xfrm>
            <a:off x="9273953" y="228598"/>
            <a:ext cx="2195418" cy="830997"/>
          </a:xfrm>
          <a:prstGeom prst="rect">
            <a:avLst/>
          </a:prstGeom>
          <a:noFill/>
        </p:spPr>
        <p:txBody>
          <a:bodyPr wrap="square" rtlCol="0">
            <a:spAutoFit/>
          </a:bodyPr>
          <a:lstStyle/>
          <a:p>
            <a:pPr algn="ctr"/>
            <a:r>
              <a:rPr lang="en-GB" sz="2400"/>
              <a:t>I have lots of friends</a:t>
            </a:r>
          </a:p>
        </p:txBody>
      </p:sp>
      <p:sp>
        <p:nvSpPr>
          <p:cNvPr id="17" name="TextBox 16">
            <a:extLst>
              <a:ext uri="{FF2B5EF4-FFF2-40B4-BE49-F238E27FC236}">
                <a16:creationId xmlns:a16="http://schemas.microsoft.com/office/drawing/2014/main" id="{DB97BC0F-DB24-B747-09F3-C79C45CCC495}"/>
              </a:ext>
            </a:extLst>
          </p:cNvPr>
          <p:cNvSpPr txBox="1"/>
          <p:nvPr/>
        </p:nvSpPr>
        <p:spPr>
          <a:xfrm>
            <a:off x="9273953" y="3706776"/>
            <a:ext cx="2195418" cy="830997"/>
          </a:xfrm>
          <a:prstGeom prst="rect">
            <a:avLst/>
          </a:prstGeom>
          <a:noFill/>
        </p:spPr>
        <p:txBody>
          <a:bodyPr wrap="square" rtlCol="0">
            <a:spAutoFit/>
          </a:bodyPr>
          <a:lstStyle/>
          <a:p>
            <a:pPr algn="ctr"/>
            <a:r>
              <a:rPr lang="en-GB" sz="2400"/>
              <a:t>I like my teachers</a:t>
            </a:r>
          </a:p>
        </p:txBody>
      </p:sp>
      <p:pic>
        <p:nvPicPr>
          <p:cNvPr id="22" name="Picture 8" descr="House Cartoon Style Isolated. Home Icon Vector Royalty Free SVG, Cliparts,  Vectors, And Stock Illustration. Image 116899620.">
            <a:extLst>
              <a:ext uri="{FF2B5EF4-FFF2-40B4-BE49-F238E27FC236}">
                <a16:creationId xmlns:a16="http://schemas.microsoft.com/office/drawing/2014/main" id="{463AEA92-7F65-4BBA-7523-9864FD8A2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00" t="7354" r="9869" b="16553"/>
          <a:stretch/>
        </p:blipFill>
        <p:spPr bwMode="auto">
          <a:xfrm>
            <a:off x="551202" y="1338816"/>
            <a:ext cx="1691596" cy="16307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artoon school bus with children. back to school concept. . | Download on  Freepik">
            <a:extLst>
              <a:ext uri="{FF2B5EF4-FFF2-40B4-BE49-F238E27FC236}">
                <a16:creationId xmlns:a16="http://schemas.microsoft.com/office/drawing/2014/main" id="{903E8CE0-2F88-6CBE-C073-FB22DC6CB8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67" t="19563" r="9307" b="12702"/>
          <a:stretch/>
        </p:blipFill>
        <p:spPr bwMode="auto">
          <a:xfrm>
            <a:off x="6489577" y="1656644"/>
            <a:ext cx="1899821" cy="13097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 Worried Face Emoji">
            <a:extLst>
              <a:ext uri="{FF2B5EF4-FFF2-40B4-BE49-F238E27FC236}">
                <a16:creationId xmlns:a16="http://schemas.microsoft.com/office/drawing/2014/main" id="{EF2318A5-9ECE-86D6-EDA6-F5C7B6717BA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89" b="91111" l="7556" r="92000">
                        <a14:foregroundMark x1="47556" y1="8889" x2="47556" y2="8889"/>
                        <a14:foregroundMark x1="32000" y1="54222" x2="32000" y2="54222"/>
                        <a14:foregroundMark x1="40889" y1="51111" x2="40889" y2="46222"/>
                        <a14:foregroundMark x1="31111" y1="43111" x2="26222" y2="50667"/>
                        <a14:foregroundMark x1="7556" y1="40444" x2="7556" y2="40444"/>
                        <a14:foregroundMark x1="92444" y1="44444" x2="92444" y2="44444"/>
                        <a14:foregroundMark x1="67556" y1="43111" x2="67556" y2="43111"/>
                        <a14:foregroundMark x1="71111" y1="43111" x2="71111" y2="43111"/>
                        <a14:foregroundMark x1="76000" y1="43111" x2="76000" y2="43111"/>
                        <a14:foregroundMark x1="76000" y1="43111" x2="76000" y2="43111"/>
                        <a14:foregroundMark x1="73778" y1="44444" x2="73778" y2="44444"/>
                        <a14:foregroundMark x1="74222" y1="44444" x2="69333" y2="50222"/>
                        <a14:foregroundMark x1="67556" y1="42667" x2="70222" y2="52889"/>
                        <a14:foregroundMark x1="18222" y1="40889" x2="42222" y2="40000"/>
                        <a14:foregroundMark x1="45778" y1="91111" x2="45778" y2="91111"/>
                        <a14:foregroundMark x1="67111" y1="44889" x2="64000" y2="56000"/>
                        <a14:foregroundMark x1="69778" y1="40889" x2="63111" y2="36889"/>
                      </a14:backgroundRemoval>
                    </a14:imgEffect>
                  </a14:imgLayer>
                </a14:imgProps>
              </a:ext>
              <a:ext uri="{28A0092B-C50C-407E-A947-70E740481C1C}">
                <a14:useLocalDpi xmlns:a14="http://schemas.microsoft.com/office/drawing/2010/main" val="0"/>
              </a:ext>
            </a:extLst>
          </a:blip>
          <a:srcRect/>
          <a:stretch>
            <a:fillRect/>
          </a:stretch>
        </p:blipFill>
        <p:spPr bwMode="auto">
          <a:xfrm>
            <a:off x="6157619" y="1073870"/>
            <a:ext cx="1077124" cy="10771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acher Cartoon Images – Browse 167,134 Stock Photos, Vectors, and Video |  Adobe Stock">
            <a:extLst>
              <a:ext uri="{FF2B5EF4-FFF2-40B4-BE49-F238E27FC236}">
                <a16:creationId xmlns:a16="http://schemas.microsoft.com/office/drawing/2014/main" id="{674D257C-B5C9-585A-713B-1B57B35714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9612" y="4537773"/>
            <a:ext cx="23241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ids Friends Playing and Smiling Cartoons Stock Vector - Illustration of  ball, playful: 152903051">
            <a:extLst>
              <a:ext uri="{FF2B5EF4-FFF2-40B4-BE49-F238E27FC236}">
                <a16:creationId xmlns:a16="http://schemas.microsoft.com/office/drawing/2014/main" id="{8E07980D-D3F6-7C0E-0419-B81A984F538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68" r="5149" b="15609"/>
          <a:stretch/>
        </p:blipFill>
        <p:spPr bwMode="auto">
          <a:xfrm>
            <a:off x="9245287" y="1030156"/>
            <a:ext cx="2252749" cy="17595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281 School Lunch Cartoon Images, Stock Photos &amp; Vectors | Shutterstock">
            <a:extLst>
              <a:ext uri="{FF2B5EF4-FFF2-40B4-BE49-F238E27FC236}">
                <a16:creationId xmlns:a16="http://schemas.microsoft.com/office/drawing/2014/main" id="{818DB218-E0EF-8299-46C2-21CD7C0C67B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583" t="14594" r="7659" b="26392"/>
          <a:stretch/>
        </p:blipFill>
        <p:spPr bwMode="auto">
          <a:xfrm>
            <a:off x="3691104" y="5115342"/>
            <a:ext cx="1812381" cy="13941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 Worried Face Emoji">
            <a:extLst>
              <a:ext uri="{FF2B5EF4-FFF2-40B4-BE49-F238E27FC236}">
                <a16:creationId xmlns:a16="http://schemas.microsoft.com/office/drawing/2014/main" id="{933C2AEA-91B0-CC73-EABA-0D79DE7995D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89" b="91111" l="7556" r="92000">
                        <a14:foregroundMark x1="47556" y1="8889" x2="47556" y2="8889"/>
                        <a14:foregroundMark x1="32000" y1="54222" x2="32000" y2="54222"/>
                        <a14:foregroundMark x1="40889" y1="51111" x2="40889" y2="46222"/>
                        <a14:foregroundMark x1="31111" y1="43111" x2="26222" y2="50667"/>
                        <a14:foregroundMark x1="7556" y1="40444" x2="7556" y2="40444"/>
                        <a14:foregroundMark x1="92444" y1="44444" x2="92444" y2="44444"/>
                        <a14:foregroundMark x1="67556" y1="43111" x2="67556" y2="43111"/>
                        <a14:foregroundMark x1="71111" y1="43111" x2="71111" y2="43111"/>
                        <a14:foregroundMark x1="76000" y1="43111" x2="76000" y2="43111"/>
                        <a14:foregroundMark x1="76000" y1="43111" x2="76000" y2="43111"/>
                        <a14:foregroundMark x1="73778" y1="44444" x2="73778" y2="44444"/>
                        <a14:foregroundMark x1="74222" y1="44444" x2="69333" y2="50222"/>
                        <a14:foregroundMark x1="67556" y1="42667" x2="70222" y2="52889"/>
                        <a14:foregroundMark x1="18222" y1="40889" x2="42222" y2="40000"/>
                        <a14:foregroundMark x1="45778" y1="91111" x2="45778" y2="91111"/>
                        <a14:foregroundMark x1="67111" y1="44889" x2="64000" y2="56000"/>
                        <a14:foregroundMark x1="69778" y1="40889" x2="63111" y2="36889"/>
                      </a14:backgroundRemoval>
                    </a14:imgEffect>
                  </a14:imgLayer>
                </a14:imgProps>
              </a:ext>
              <a:ext uri="{28A0092B-C50C-407E-A947-70E740481C1C}">
                <a14:useLocalDpi xmlns:a14="http://schemas.microsoft.com/office/drawing/2010/main" val="0"/>
              </a:ext>
            </a:extLst>
          </a:blip>
          <a:srcRect/>
          <a:stretch>
            <a:fillRect/>
          </a:stretch>
        </p:blipFill>
        <p:spPr bwMode="auto">
          <a:xfrm>
            <a:off x="3232928" y="4453093"/>
            <a:ext cx="1152812" cy="115281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ime house Vectors &amp; Illustrations for Free Download | Freepik">
            <a:extLst>
              <a:ext uri="{FF2B5EF4-FFF2-40B4-BE49-F238E27FC236}">
                <a16:creationId xmlns:a16="http://schemas.microsoft.com/office/drawing/2014/main" id="{4CC41C54-244B-8B10-7434-060B4B1C97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3561" y="4944540"/>
            <a:ext cx="1646562" cy="16465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 Worried Face Emoji">
            <a:extLst>
              <a:ext uri="{FF2B5EF4-FFF2-40B4-BE49-F238E27FC236}">
                <a16:creationId xmlns:a16="http://schemas.microsoft.com/office/drawing/2014/main" id="{24916D27-B285-1494-D19D-01C18F30912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89" b="91111" l="7556" r="92000">
                        <a14:foregroundMark x1="47556" y1="8889" x2="47556" y2="8889"/>
                        <a14:foregroundMark x1="32000" y1="54222" x2="32000" y2="54222"/>
                        <a14:foregroundMark x1="40889" y1="51111" x2="40889" y2="46222"/>
                        <a14:foregroundMark x1="31111" y1="43111" x2="26222" y2="50667"/>
                        <a14:foregroundMark x1="7556" y1="40444" x2="7556" y2="40444"/>
                        <a14:foregroundMark x1="92444" y1="44444" x2="92444" y2="44444"/>
                        <a14:foregroundMark x1="67556" y1="43111" x2="67556" y2="43111"/>
                        <a14:foregroundMark x1="71111" y1="43111" x2="71111" y2="43111"/>
                        <a14:foregroundMark x1="76000" y1="43111" x2="76000" y2="43111"/>
                        <a14:foregroundMark x1="76000" y1="43111" x2="76000" y2="43111"/>
                        <a14:foregroundMark x1="73778" y1="44444" x2="73778" y2="44444"/>
                        <a14:foregroundMark x1="74222" y1="44444" x2="69333" y2="50222"/>
                        <a14:foregroundMark x1="67556" y1="42667" x2="70222" y2="52889"/>
                        <a14:foregroundMark x1="18222" y1="40889" x2="42222" y2="40000"/>
                        <a14:foregroundMark x1="45778" y1="91111" x2="45778" y2="91111"/>
                        <a14:foregroundMark x1="67111" y1="44889" x2="64000" y2="56000"/>
                        <a14:foregroundMark x1="69778" y1="40889" x2="63111" y2="36889"/>
                      </a14:backgroundRemoval>
                    </a14:imgEffect>
                  </a14:imgLayer>
                </a14:imgProps>
              </a:ext>
              <a:ext uri="{28A0092B-C50C-407E-A947-70E740481C1C}">
                <a14:useLocalDpi xmlns:a14="http://schemas.microsoft.com/office/drawing/2010/main" val="0"/>
              </a:ext>
            </a:extLst>
          </a:blip>
          <a:srcRect/>
          <a:stretch>
            <a:fillRect/>
          </a:stretch>
        </p:blipFill>
        <p:spPr bwMode="auto">
          <a:xfrm>
            <a:off x="6130017" y="4428837"/>
            <a:ext cx="1201324" cy="120132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1,900+ School Break Time Illustrations, Royalty-Free Vector Graphics &amp; Clip  Art - iStock | School breaktime, Playground">
            <a:extLst>
              <a:ext uri="{FF2B5EF4-FFF2-40B4-BE49-F238E27FC236}">
                <a16:creationId xmlns:a16="http://schemas.microsoft.com/office/drawing/2014/main" id="{149850C1-6746-FE6A-0E6D-D6ED29B5EEA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190" t="51445" r="51480" b="6686"/>
          <a:stretch/>
        </p:blipFill>
        <p:spPr bwMode="auto">
          <a:xfrm>
            <a:off x="3451359" y="1573159"/>
            <a:ext cx="2057164" cy="15261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 Worried Face Emoji">
            <a:extLst>
              <a:ext uri="{FF2B5EF4-FFF2-40B4-BE49-F238E27FC236}">
                <a16:creationId xmlns:a16="http://schemas.microsoft.com/office/drawing/2014/main" id="{9EBD87C0-17DB-C81D-3324-D995610D677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89" b="91111" l="7556" r="92000">
                        <a14:foregroundMark x1="47556" y1="8889" x2="47556" y2="8889"/>
                        <a14:foregroundMark x1="32000" y1="54222" x2="32000" y2="54222"/>
                        <a14:foregroundMark x1="40889" y1="51111" x2="40889" y2="46222"/>
                        <a14:foregroundMark x1="31111" y1="43111" x2="26222" y2="50667"/>
                        <a14:foregroundMark x1="7556" y1="40444" x2="7556" y2="40444"/>
                        <a14:foregroundMark x1="92444" y1="44444" x2="92444" y2="44444"/>
                        <a14:foregroundMark x1="67556" y1="43111" x2="67556" y2="43111"/>
                        <a14:foregroundMark x1="71111" y1="43111" x2="71111" y2="43111"/>
                        <a14:foregroundMark x1="76000" y1="43111" x2="76000" y2="43111"/>
                        <a14:foregroundMark x1="76000" y1="43111" x2="76000" y2="43111"/>
                        <a14:foregroundMark x1="73778" y1="44444" x2="73778" y2="44444"/>
                        <a14:foregroundMark x1="74222" y1="44444" x2="69333" y2="50222"/>
                        <a14:foregroundMark x1="67556" y1="42667" x2="70222" y2="52889"/>
                        <a14:foregroundMark x1="18222" y1="40889" x2="42222" y2="40000"/>
                        <a14:foregroundMark x1="45778" y1="91111" x2="45778" y2="91111"/>
                        <a14:foregroundMark x1="67111" y1="44889" x2="64000" y2="56000"/>
                        <a14:foregroundMark x1="69778" y1="40889" x2="63111" y2="36889"/>
                      </a14:backgroundRemoval>
                    </a14:imgEffect>
                  </a14:imgLayer>
                </a14:imgProps>
              </a:ext>
              <a:ext uri="{28A0092B-C50C-407E-A947-70E740481C1C}">
                <a14:useLocalDpi xmlns:a14="http://schemas.microsoft.com/office/drawing/2010/main" val="0"/>
              </a:ext>
            </a:extLst>
          </a:blip>
          <a:srcRect/>
          <a:stretch>
            <a:fillRect/>
          </a:stretch>
        </p:blipFill>
        <p:spPr bwMode="auto">
          <a:xfrm>
            <a:off x="3251197" y="1008430"/>
            <a:ext cx="1228744" cy="12287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artoon &amp; Humor and Line | Illustration by Katharina Madesta">
            <a:extLst>
              <a:ext uri="{FF2B5EF4-FFF2-40B4-BE49-F238E27FC236}">
                <a16:creationId xmlns:a16="http://schemas.microsoft.com/office/drawing/2014/main" id="{8FDCF74D-186B-78E7-455A-764E9EDE14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202" y="4854809"/>
            <a:ext cx="1774592" cy="177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2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16276-4754-5471-6FED-E5C7F2FB1924}"/>
              </a:ext>
            </a:extLst>
          </p:cNvPr>
          <p:cNvSpPr/>
          <p:nvPr/>
        </p:nvSpPr>
        <p:spPr>
          <a:xfrm>
            <a:off x="186267" y="3674534"/>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AB1D3B0-D3C8-02AA-6974-DB5ED544682B}"/>
              </a:ext>
            </a:extLst>
          </p:cNvPr>
          <p:cNvSpPr/>
          <p:nvPr/>
        </p:nvSpPr>
        <p:spPr>
          <a:xfrm>
            <a:off x="6096000" y="186267"/>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284E5D-82EF-F84D-8BE5-494A0E079AAB}"/>
              </a:ext>
            </a:extLst>
          </p:cNvPr>
          <p:cNvSpPr/>
          <p:nvPr/>
        </p:nvSpPr>
        <p:spPr>
          <a:xfrm>
            <a:off x="9160929" y="186267"/>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0581DB4-1E0F-5B70-9273-41A2C5FF4E0B}"/>
              </a:ext>
            </a:extLst>
          </p:cNvPr>
          <p:cNvSpPr/>
          <p:nvPr/>
        </p:nvSpPr>
        <p:spPr>
          <a:xfrm>
            <a:off x="9160929"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C992D3D-EFBF-D9A3-995D-F093FE8A4E40}"/>
              </a:ext>
            </a:extLst>
          </p:cNvPr>
          <p:cNvSpPr/>
          <p:nvPr/>
        </p:nvSpPr>
        <p:spPr>
          <a:xfrm>
            <a:off x="6112931"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B48DDA4-6162-B225-0826-8F9C1E8D7591}"/>
              </a:ext>
            </a:extLst>
          </p:cNvPr>
          <p:cNvSpPr/>
          <p:nvPr/>
        </p:nvSpPr>
        <p:spPr>
          <a:xfrm>
            <a:off x="3149599"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DDD2F0E-F1EB-F144-DB06-8219D3F4C0A7}"/>
              </a:ext>
            </a:extLst>
          </p:cNvPr>
          <p:cNvSpPr/>
          <p:nvPr/>
        </p:nvSpPr>
        <p:spPr>
          <a:xfrm>
            <a:off x="3149599" y="228599"/>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1F5BD00-653A-1F00-A9F7-DB4B0AE2739E}"/>
              </a:ext>
            </a:extLst>
          </p:cNvPr>
          <p:cNvSpPr txBox="1"/>
          <p:nvPr/>
        </p:nvSpPr>
        <p:spPr>
          <a:xfrm>
            <a:off x="9273953" y="228598"/>
            <a:ext cx="2195418" cy="830997"/>
          </a:xfrm>
          <a:prstGeom prst="rect">
            <a:avLst/>
          </a:prstGeom>
          <a:noFill/>
        </p:spPr>
        <p:txBody>
          <a:bodyPr wrap="square" rtlCol="0">
            <a:spAutoFit/>
          </a:bodyPr>
          <a:lstStyle/>
          <a:p>
            <a:pPr algn="ctr"/>
            <a:r>
              <a:rPr lang="en-GB" sz="2400"/>
              <a:t>I can talk to my teacher</a:t>
            </a:r>
          </a:p>
        </p:txBody>
      </p:sp>
      <p:sp>
        <p:nvSpPr>
          <p:cNvPr id="12" name="TextBox 11">
            <a:extLst>
              <a:ext uri="{FF2B5EF4-FFF2-40B4-BE49-F238E27FC236}">
                <a16:creationId xmlns:a16="http://schemas.microsoft.com/office/drawing/2014/main" id="{EDA598B1-D5BD-C7F5-A925-E72469F0DC79}"/>
              </a:ext>
            </a:extLst>
          </p:cNvPr>
          <p:cNvSpPr txBox="1"/>
          <p:nvPr/>
        </p:nvSpPr>
        <p:spPr>
          <a:xfrm>
            <a:off x="3251196" y="228599"/>
            <a:ext cx="2195418" cy="830997"/>
          </a:xfrm>
          <a:prstGeom prst="rect">
            <a:avLst/>
          </a:prstGeom>
          <a:noFill/>
        </p:spPr>
        <p:txBody>
          <a:bodyPr wrap="square" rtlCol="0">
            <a:spAutoFit/>
          </a:bodyPr>
          <a:lstStyle/>
          <a:p>
            <a:pPr algn="ctr"/>
            <a:r>
              <a:rPr lang="en-GB" sz="2400"/>
              <a:t>I worry about school work</a:t>
            </a:r>
          </a:p>
        </p:txBody>
      </p:sp>
      <p:sp>
        <p:nvSpPr>
          <p:cNvPr id="16" name="TextBox 15">
            <a:extLst>
              <a:ext uri="{FF2B5EF4-FFF2-40B4-BE49-F238E27FC236}">
                <a16:creationId xmlns:a16="http://schemas.microsoft.com/office/drawing/2014/main" id="{C7967D96-4073-891C-7564-357082F44C68}"/>
              </a:ext>
            </a:extLst>
          </p:cNvPr>
          <p:cNvSpPr txBox="1"/>
          <p:nvPr/>
        </p:nvSpPr>
        <p:spPr>
          <a:xfrm>
            <a:off x="6207625" y="231750"/>
            <a:ext cx="2195418" cy="830997"/>
          </a:xfrm>
          <a:prstGeom prst="rect">
            <a:avLst/>
          </a:prstGeom>
          <a:noFill/>
        </p:spPr>
        <p:txBody>
          <a:bodyPr wrap="square" rtlCol="0">
            <a:spAutoFit/>
          </a:bodyPr>
          <a:lstStyle/>
          <a:p>
            <a:pPr algn="ctr"/>
            <a:r>
              <a:rPr lang="en-GB" sz="2400"/>
              <a:t>I don’t like my teacher</a:t>
            </a:r>
          </a:p>
        </p:txBody>
      </p:sp>
      <p:grpSp>
        <p:nvGrpSpPr>
          <p:cNvPr id="20" name="Group 19">
            <a:extLst>
              <a:ext uri="{FF2B5EF4-FFF2-40B4-BE49-F238E27FC236}">
                <a16:creationId xmlns:a16="http://schemas.microsoft.com/office/drawing/2014/main" id="{DC8EF0A8-BD76-5376-0676-1C3D36C4517D}"/>
              </a:ext>
            </a:extLst>
          </p:cNvPr>
          <p:cNvGrpSpPr/>
          <p:nvPr/>
        </p:nvGrpSpPr>
        <p:grpSpPr>
          <a:xfrm>
            <a:off x="84670" y="186267"/>
            <a:ext cx="2523063" cy="2997200"/>
            <a:chOff x="84670" y="186267"/>
            <a:chExt cx="2523063" cy="2997200"/>
          </a:xfrm>
        </p:grpSpPr>
        <p:sp>
          <p:nvSpPr>
            <p:cNvPr id="4" name="Rectangle 3">
              <a:extLst>
                <a:ext uri="{FF2B5EF4-FFF2-40B4-BE49-F238E27FC236}">
                  <a16:creationId xmlns:a16="http://schemas.microsoft.com/office/drawing/2014/main" id="{1EEB4263-300E-F8E6-975C-E5F806BA378F}"/>
                </a:ext>
              </a:extLst>
            </p:cNvPr>
            <p:cNvSpPr/>
            <p:nvPr/>
          </p:nvSpPr>
          <p:spPr>
            <a:xfrm>
              <a:off x="186267" y="186267"/>
              <a:ext cx="2421466" cy="29972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F78B453-12BF-3B92-2D72-563EDBFEF449}"/>
                </a:ext>
              </a:extLst>
            </p:cNvPr>
            <p:cNvSpPr txBox="1"/>
            <p:nvPr/>
          </p:nvSpPr>
          <p:spPr>
            <a:xfrm>
              <a:off x="84670" y="228598"/>
              <a:ext cx="2421466" cy="830997"/>
            </a:xfrm>
            <a:prstGeom prst="rect">
              <a:avLst/>
            </a:prstGeom>
            <a:noFill/>
          </p:spPr>
          <p:txBody>
            <a:bodyPr wrap="square" rtlCol="0">
              <a:spAutoFit/>
            </a:bodyPr>
            <a:lstStyle/>
            <a:p>
              <a:pPr algn="ctr"/>
              <a:r>
                <a:rPr lang="en-GB" sz="2400"/>
                <a:t>I worry about homework </a:t>
              </a:r>
            </a:p>
          </p:txBody>
        </p:sp>
      </p:grpSp>
      <p:pic>
        <p:nvPicPr>
          <p:cNvPr id="3080" name="Picture 8" descr="3,498 Doing Homework Cartoon Images, Stock Photos &amp; Vectors | Shutterstock">
            <a:extLst>
              <a:ext uri="{FF2B5EF4-FFF2-40B4-BE49-F238E27FC236}">
                <a16:creationId xmlns:a16="http://schemas.microsoft.com/office/drawing/2014/main" id="{80705A29-ABFB-1726-5A40-8EECABBCAD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52" t="3498" r="12748" b="5298"/>
          <a:stretch/>
        </p:blipFill>
        <p:spPr bwMode="auto">
          <a:xfrm>
            <a:off x="3581480" y="988573"/>
            <a:ext cx="1686055" cy="21238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3,498 Doing Homework Cartoon Images, Stock Photos &amp; Vectors | Shutterstock">
            <a:extLst>
              <a:ext uri="{FF2B5EF4-FFF2-40B4-BE49-F238E27FC236}">
                <a16:creationId xmlns:a16="http://schemas.microsoft.com/office/drawing/2014/main" id="{75C0A158-5214-DDA2-F06F-D59480AB9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52" t="3498" r="12748" b="5298"/>
          <a:stretch/>
        </p:blipFill>
        <p:spPr bwMode="auto">
          <a:xfrm>
            <a:off x="506173" y="988573"/>
            <a:ext cx="1686055" cy="212387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47C6CAE-1758-1090-E5EF-DD8B976D4C1F}"/>
              </a:ext>
            </a:extLst>
          </p:cNvPr>
          <p:cNvSpPr txBox="1"/>
          <p:nvPr/>
        </p:nvSpPr>
        <p:spPr>
          <a:xfrm>
            <a:off x="251491" y="3674656"/>
            <a:ext cx="2195418" cy="830997"/>
          </a:xfrm>
          <a:prstGeom prst="rect">
            <a:avLst/>
          </a:prstGeom>
          <a:noFill/>
        </p:spPr>
        <p:txBody>
          <a:bodyPr wrap="square" rtlCol="0">
            <a:spAutoFit/>
          </a:bodyPr>
          <a:lstStyle/>
          <a:p>
            <a:pPr algn="ctr"/>
            <a:r>
              <a:rPr lang="en-GB" sz="2400">
                <a:effectLst/>
                <a:latin typeface="Calibri" panose="020F0502020204030204" pitchFamily="34" charset="0"/>
                <a:ea typeface="Calibri" panose="020F0502020204030204" pitchFamily="34" charset="0"/>
              </a:rPr>
              <a:t>I can be myself at school</a:t>
            </a:r>
          </a:p>
        </p:txBody>
      </p:sp>
      <p:sp>
        <p:nvSpPr>
          <p:cNvPr id="17" name="TextBox 16">
            <a:extLst>
              <a:ext uri="{FF2B5EF4-FFF2-40B4-BE49-F238E27FC236}">
                <a16:creationId xmlns:a16="http://schemas.microsoft.com/office/drawing/2014/main" id="{E8C64592-0574-96BB-8E63-D13F28DC65CC}"/>
              </a:ext>
            </a:extLst>
          </p:cNvPr>
          <p:cNvSpPr txBox="1"/>
          <p:nvPr/>
        </p:nvSpPr>
        <p:spPr>
          <a:xfrm>
            <a:off x="9273953" y="3674534"/>
            <a:ext cx="2195418" cy="1200329"/>
          </a:xfrm>
          <a:prstGeom prst="rect">
            <a:avLst/>
          </a:prstGeom>
          <a:noFill/>
        </p:spPr>
        <p:txBody>
          <a:bodyPr wrap="square" rtlCol="0">
            <a:spAutoFit/>
          </a:bodyPr>
          <a:lstStyle/>
          <a:p>
            <a:pPr algn="ctr"/>
            <a:r>
              <a:rPr lang="en-GB" sz="2400">
                <a:effectLst/>
                <a:latin typeface="Calibri" panose="020F0502020204030204" pitchFamily="34" charset="0"/>
                <a:ea typeface="Calibri" panose="020F0502020204030204" pitchFamily="34" charset="0"/>
              </a:rPr>
              <a:t>I have lots of hobbies outside school</a:t>
            </a:r>
          </a:p>
        </p:txBody>
      </p:sp>
      <p:sp>
        <p:nvSpPr>
          <p:cNvPr id="22" name="TextBox 21">
            <a:extLst>
              <a:ext uri="{FF2B5EF4-FFF2-40B4-BE49-F238E27FC236}">
                <a16:creationId xmlns:a16="http://schemas.microsoft.com/office/drawing/2014/main" id="{BF5699F1-9CC0-3BCF-2620-836D1AF35F98}"/>
              </a:ext>
            </a:extLst>
          </p:cNvPr>
          <p:cNvSpPr txBox="1"/>
          <p:nvPr/>
        </p:nvSpPr>
        <p:spPr>
          <a:xfrm>
            <a:off x="3234265" y="3674534"/>
            <a:ext cx="2195418" cy="830997"/>
          </a:xfrm>
          <a:prstGeom prst="rect">
            <a:avLst/>
          </a:prstGeom>
          <a:noFill/>
        </p:spPr>
        <p:txBody>
          <a:bodyPr wrap="square" rtlCol="0">
            <a:spAutoFit/>
          </a:bodyPr>
          <a:lstStyle/>
          <a:p>
            <a:pPr algn="ctr"/>
            <a:r>
              <a:rPr lang="en-GB" sz="2400">
                <a:effectLst/>
                <a:latin typeface="Calibri" panose="020F0502020204030204" pitchFamily="34" charset="0"/>
                <a:ea typeface="Calibri" panose="020F0502020204030204" pitchFamily="34" charset="0"/>
              </a:rPr>
              <a:t>I feel safe in school</a:t>
            </a:r>
          </a:p>
        </p:txBody>
      </p:sp>
      <p:sp>
        <p:nvSpPr>
          <p:cNvPr id="23" name="TextBox 22">
            <a:extLst>
              <a:ext uri="{FF2B5EF4-FFF2-40B4-BE49-F238E27FC236}">
                <a16:creationId xmlns:a16="http://schemas.microsoft.com/office/drawing/2014/main" id="{EC452DD1-0360-DF93-5FBC-2ACDBB54A1B0}"/>
              </a:ext>
            </a:extLst>
          </p:cNvPr>
          <p:cNvSpPr txBox="1"/>
          <p:nvPr/>
        </p:nvSpPr>
        <p:spPr>
          <a:xfrm>
            <a:off x="6197597" y="3674534"/>
            <a:ext cx="2195418" cy="830997"/>
          </a:xfrm>
          <a:prstGeom prst="rect">
            <a:avLst/>
          </a:prstGeom>
          <a:noFill/>
        </p:spPr>
        <p:txBody>
          <a:bodyPr wrap="square" rtlCol="0">
            <a:spAutoFit/>
          </a:bodyPr>
          <a:lstStyle/>
          <a:p>
            <a:pPr algn="ctr"/>
            <a:r>
              <a:rPr lang="en-GB" sz="2400">
                <a:effectLst/>
                <a:latin typeface="Calibri" panose="020F0502020204030204" pitchFamily="34" charset="0"/>
                <a:ea typeface="Calibri" panose="020F0502020204030204" pitchFamily="34" charset="0"/>
              </a:rPr>
              <a:t>I have a special friend in school</a:t>
            </a:r>
          </a:p>
        </p:txBody>
      </p:sp>
      <p:pic>
        <p:nvPicPr>
          <p:cNvPr id="13" name="Picture 6" descr="School Building Cartoon Royalty Free SVG, Cliparts, Vectors, And Stock  Illustration. Image 41721908.">
            <a:extLst>
              <a:ext uri="{FF2B5EF4-FFF2-40B4-BE49-F238E27FC236}">
                <a16:creationId xmlns:a16="http://schemas.microsoft.com/office/drawing/2014/main" id="{1110D0E6-AE78-71C7-BA29-CB1B748C7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367" y="4949661"/>
            <a:ext cx="1629764" cy="16059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130,200+ Feeling Safe Illustrations, Royalty-Free Vector Graphics &amp; Clip  Art - iStock | Feeling safe at home, Feeling safe at work, Feeling safe not  mask">
            <a:extLst>
              <a:ext uri="{FF2B5EF4-FFF2-40B4-BE49-F238E27FC236}">
                <a16:creationId xmlns:a16="http://schemas.microsoft.com/office/drawing/2014/main" id="{755917A1-9C78-CA7A-C534-180F3B378B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06" t="17564" r="15700" b="19396"/>
          <a:stretch/>
        </p:blipFill>
        <p:spPr bwMode="auto">
          <a:xfrm>
            <a:off x="3366501" y="4429905"/>
            <a:ext cx="899548" cy="7987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2,419 Hug Friends Cartoon Images, Stock Photos &amp; Vectors | Shutterstock">
            <a:extLst>
              <a:ext uri="{FF2B5EF4-FFF2-40B4-BE49-F238E27FC236}">
                <a16:creationId xmlns:a16="http://schemas.microsoft.com/office/drawing/2014/main" id="{2C96CD37-2815-4E93-8948-5A3A452D69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648" r="5402" b="8220"/>
          <a:stretch/>
        </p:blipFill>
        <p:spPr bwMode="auto">
          <a:xfrm>
            <a:off x="6329833" y="4561439"/>
            <a:ext cx="1987615" cy="19941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710+ Stern Teacher Illustrations, Royalty-Free Vector Graphics &amp; Clip Art -  iStock | Mean teacher, Angry teacher, Old teacher">
            <a:extLst>
              <a:ext uri="{FF2B5EF4-FFF2-40B4-BE49-F238E27FC236}">
                <a16:creationId xmlns:a16="http://schemas.microsoft.com/office/drawing/2014/main" id="{F21FD4A9-E339-70C3-0FA6-F4681E87B9A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4031" t="7031" r="11160" b="8243"/>
          <a:stretch/>
        </p:blipFill>
        <p:spPr bwMode="auto">
          <a:xfrm>
            <a:off x="9570129" y="1058103"/>
            <a:ext cx="1752518" cy="19848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Teacher Cartoon Images – Browse 167,134 Stock Photos, Vectors, and Video |  Adobe Stock">
            <a:extLst>
              <a:ext uri="{FF2B5EF4-FFF2-40B4-BE49-F238E27FC236}">
                <a16:creationId xmlns:a16="http://schemas.microsoft.com/office/drawing/2014/main" id="{A675A472-9B49-00F4-3A25-86586C23A6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5056" y="1508331"/>
            <a:ext cx="1924657" cy="16328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92,667 Emoji Sad Images, Stock Photos &amp; Vectors | Shutterstock">
            <a:extLst>
              <a:ext uri="{FF2B5EF4-FFF2-40B4-BE49-F238E27FC236}">
                <a16:creationId xmlns:a16="http://schemas.microsoft.com/office/drawing/2014/main" id="{955B4382-1CC8-2D63-2635-0B6601E8215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80265" y="914945"/>
            <a:ext cx="1353172" cy="12714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artoon happy little boy jumping 5112566 Vector Art at Vecteezy">
            <a:extLst>
              <a:ext uri="{FF2B5EF4-FFF2-40B4-BE49-F238E27FC236}">
                <a16:creationId xmlns:a16="http://schemas.microsoft.com/office/drawing/2014/main" id="{49F3C422-0160-1736-E444-EA157E3AF7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603" y="4526507"/>
            <a:ext cx="1552343" cy="20640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e significance of cultivating good hobbies in your child - Cambria  International School">
            <a:extLst>
              <a:ext uri="{FF2B5EF4-FFF2-40B4-BE49-F238E27FC236}">
                <a16:creationId xmlns:a16="http://schemas.microsoft.com/office/drawing/2014/main" id="{71019741-E8CB-9B53-6594-863BAB36858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43397" y="4900909"/>
            <a:ext cx="2266198" cy="126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263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EB4263-300E-F8E6-975C-E5F806BA378F}"/>
              </a:ext>
            </a:extLst>
          </p:cNvPr>
          <p:cNvSpPr/>
          <p:nvPr/>
        </p:nvSpPr>
        <p:spPr>
          <a:xfrm>
            <a:off x="186266" y="228599"/>
            <a:ext cx="2421466" cy="29972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CB16276-4754-5471-6FED-E5C7F2FB1924}"/>
              </a:ext>
            </a:extLst>
          </p:cNvPr>
          <p:cNvSpPr/>
          <p:nvPr/>
        </p:nvSpPr>
        <p:spPr>
          <a:xfrm>
            <a:off x="186267" y="3674534"/>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AB1D3B0-D3C8-02AA-6974-DB5ED544682B}"/>
              </a:ext>
            </a:extLst>
          </p:cNvPr>
          <p:cNvSpPr/>
          <p:nvPr/>
        </p:nvSpPr>
        <p:spPr>
          <a:xfrm>
            <a:off x="6096000" y="186267"/>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284E5D-82EF-F84D-8BE5-494A0E079AAB}"/>
              </a:ext>
            </a:extLst>
          </p:cNvPr>
          <p:cNvSpPr/>
          <p:nvPr/>
        </p:nvSpPr>
        <p:spPr>
          <a:xfrm>
            <a:off x="9160929" y="186267"/>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0581DB4-1E0F-5B70-9273-41A2C5FF4E0B}"/>
              </a:ext>
            </a:extLst>
          </p:cNvPr>
          <p:cNvSpPr/>
          <p:nvPr/>
        </p:nvSpPr>
        <p:spPr>
          <a:xfrm>
            <a:off x="9160929"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C992D3D-EFBF-D9A3-995D-F093FE8A4E40}"/>
              </a:ext>
            </a:extLst>
          </p:cNvPr>
          <p:cNvSpPr/>
          <p:nvPr/>
        </p:nvSpPr>
        <p:spPr>
          <a:xfrm>
            <a:off x="6112931"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B48DDA4-6162-B225-0826-8F9C1E8D7591}"/>
              </a:ext>
            </a:extLst>
          </p:cNvPr>
          <p:cNvSpPr/>
          <p:nvPr/>
        </p:nvSpPr>
        <p:spPr>
          <a:xfrm>
            <a:off x="3149599"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DDD2F0E-F1EB-F144-DB06-8219D3F4C0A7}"/>
              </a:ext>
            </a:extLst>
          </p:cNvPr>
          <p:cNvSpPr/>
          <p:nvPr/>
        </p:nvSpPr>
        <p:spPr>
          <a:xfrm>
            <a:off x="3149599" y="228599"/>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E2DAB79-BBFD-C19C-C7C1-EB413EE9A407}"/>
              </a:ext>
            </a:extLst>
          </p:cNvPr>
          <p:cNvSpPr txBox="1"/>
          <p:nvPr/>
        </p:nvSpPr>
        <p:spPr>
          <a:xfrm>
            <a:off x="143934" y="228598"/>
            <a:ext cx="2480730" cy="1200329"/>
          </a:xfrm>
          <a:prstGeom prst="rect">
            <a:avLst/>
          </a:prstGeom>
          <a:noFill/>
        </p:spPr>
        <p:txBody>
          <a:bodyPr wrap="square" rtlCol="0">
            <a:spAutoFit/>
          </a:bodyPr>
          <a:lstStyle/>
          <a:p>
            <a:pPr algn="ctr"/>
            <a:r>
              <a:rPr lang="en-GB" sz="2400">
                <a:effectLst/>
                <a:latin typeface="Calibri" panose="020F0502020204030204" pitchFamily="34" charset="0"/>
                <a:ea typeface="Calibri" panose="020F0502020204030204" pitchFamily="34" charset="0"/>
              </a:rPr>
              <a:t>There is an adult I can talk to in school</a:t>
            </a:r>
            <a:endParaRPr lang="en-GB" sz="2400"/>
          </a:p>
        </p:txBody>
      </p:sp>
      <p:sp>
        <p:nvSpPr>
          <p:cNvPr id="3" name="TextBox 2">
            <a:extLst>
              <a:ext uri="{FF2B5EF4-FFF2-40B4-BE49-F238E27FC236}">
                <a16:creationId xmlns:a16="http://schemas.microsoft.com/office/drawing/2014/main" id="{4FF5CDDB-168C-9FA0-7836-3E3267EADEDF}"/>
              </a:ext>
            </a:extLst>
          </p:cNvPr>
          <p:cNvSpPr txBox="1"/>
          <p:nvPr/>
        </p:nvSpPr>
        <p:spPr>
          <a:xfrm>
            <a:off x="9273953" y="228598"/>
            <a:ext cx="2195418" cy="1200329"/>
          </a:xfrm>
          <a:prstGeom prst="rect">
            <a:avLst/>
          </a:prstGeom>
          <a:noFill/>
        </p:spPr>
        <p:txBody>
          <a:bodyPr wrap="square" rtlCol="0">
            <a:spAutoFit/>
          </a:bodyPr>
          <a:lstStyle/>
          <a:p>
            <a:pPr algn="ctr"/>
            <a:r>
              <a:rPr lang="en-GB" sz="2400">
                <a:effectLst/>
                <a:latin typeface="Calibri" panose="020F0502020204030204" pitchFamily="34" charset="0"/>
                <a:ea typeface="Calibri" panose="020F0502020204030204" pitchFamily="34" charset="0"/>
              </a:rPr>
              <a:t>The others are mean to me in school</a:t>
            </a:r>
          </a:p>
        </p:txBody>
      </p:sp>
      <p:sp>
        <p:nvSpPr>
          <p:cNvPr id="12" name="TextBox 11">
            <a:extLst>
              <a:ext uri="{FF2B5EF4-FFF2-40B4-BE49-F238E27FC236}">
                <a16:creationId xmlns:a16="http://schemas.microsoft.com/office/drawing/2014/main" id="{2A20E3BC-35C6-6648-0E9D-D0F3ADFFC8B2}"/>
              </a:ext>
            </a:extLst>
          </p:cNvPr>
          <p:cNvSpPr txBox="1"/>
          <p:nvPr/>
        </p:nvSpPr>
        <p:spPr>
          <a:xfrm>
            <a:off x="6268288" y="228598"/>
            <a:ext cx="2195418" cy="1200329"/>
          </a:xfrm>
          <a:prstGeom prst="rect">
            <a:avLst/>
          </a:prstGeom>
          <a:noFill/>
        </p:spPr>
        <p:txBody>
          <a:bodyPr wrap="square" rtlCol="0">
            <a:spAutoFit/>
          </a:bodyPr>
          <a:lstStyle/>
          <a:p>
            <a:pPr algn="ctr"/>
            <a:r>
              <a:rPr lang="en-GB" sz="2400">
                <a:effectLst/>
                <a:latin typeface="Calibri" panose="020F0502020204030204" pitchFamily="34" charset="0"/>
                <a:ea typeface="Calibri" panose="020F0502020204030204" pitchFamily="34" charset="0"/>
              </a:rPr>
              <a:t>I can talk about my feelings at home</a:t>
            </a:r>
          </a:p>
        </p:txBody>
      </p:sp>
      <p:sp>
        <p:nvSpPr>
          <p:cNvPr id="13" name="TextBox 12">
            <a:extLst>
              <a:ext uri="{FF2B5EF4-FFF2-40B4-BE49-F238E27FC236}">
                <a16:creationId xmlns:a16="http://schemas.microsoft.com/office/drawing/2014/main" id="{1414F6C0-292A-5A1E-D1CA-40C807D0FE2D}"/>
              </a:ext>
            </a:extLst>
          </p:cNvPr>
          <p:cNvSpPr txBox="1"/>
          <p:nvPr/>
        </p:nvSpPr>
        <p:spPr>
          <a:xfrm>
            <a:off x="3191932" y="228598"/>
            <a:ext cx="2195418" cy="1200329"/>
          </a:xfrm>
          <a:prstGeom prst="rect">
            <a:avLst/>
          </a:prstGeom>
          <a:noFill/>
        </p:spPr>
        <p:txBody>
          <a:bodyPr wrap="square" rtlCol="0">
            <a:spAutoFit/>
          </a:bodyPr>
          <a:lstStyle/>
          <a:p>
            <a:pPr algn="ctr"/>
            <a:r>
              <a:rPr lang="en-GB" sz="2400">
                <a:effectLst/>
                <a:latin typeface="Calibri" panose="020F0502020204030204" pitchFamily="34" charset="0"/>
                <a:ea typeface="Calibri" panose="020F0502020204030204" pitchFamily="34" charset="0"/>
              </a:rPr>
              <a:t>I can talk about my feelings in school</a:t>
            </a:r>
          </a:p>
        </p:txBody>
      </p:sp>
      <p:sp>
        <p:nvSpPr>
          <p:cNvPr id="14" name="TextBox 13">
            <a:extLst>
              <a:ext uri="{FF2B5EF4-FFF2-40B4-BE49-F238E27FC236}">
                <a16:creationId xmlns:a16="http://schemas.microsoft.com/office/drawing/2014/main" id="{F3AD8A99-79A2-D325-11DD-E951823600F8}"/>
              </a:ext>
            </a:extLst>
          </p:cNvPr>
          <p:cNvSpPr txBox="1"/>
          <p:nvPr/>
        </p:nvSpPr>
        <p:spPr>
          <a:xfrm>
            <a:off x="9128393" y="3685260"/>
            <a:ext cx="2486537" cy="830997"/>
          </a:xfrm>
          <a:prstGeom prst="rect">
            <a:avLst/>
          </a:prstGeom>
          <a:noFill/>
        </p:spPr>
        <p:txBody>
          <a:bodyPr wrap="square" rtlCol="0">
            <a:spAutoFit/>
          </a:bodyPr>
          <a:lstStyle/>
          <a:p>
            <a:pPr lvl="0" algn="ctr"/>
            <a:r>
              <a:rPr lang="en-GB" sz="2400">
                <a:effectLst/>
                <a:latin typeface="Calibri" panose="020F0502020204030204" pitchFamily="34" charset="0"/>
                <a:ea typeface="Times New Roman" panose="02020603050405020304" pitchFamily="18" charset="0"/>
              </a:rPr>
              <a:t>My mum/dad need help</a:t>
            </a:r>
            <a:endParaRPr lang="en-GB" sz="2400">
              <a:effectLst/>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1646D919-9D74-E24B-7AF3-5706D8F475A2}"/>
              </a:ext>
            </a:extLst>
          </p:cNvPr>
          <p:cNvSpPr txBox="1"/>
          <p:nvPr/>
        </p:nvSpPr>
        <p:spPr>
          <a:xfrm>
            <a:off x="6112931" y="3685260"/>
            <a:ext cx="2421466" cy="1200329"/>
          </a:xfrm>
          <a:prstGeom prst="rect">
            <a:avLst/>
          </a:prstGeom>
          <a:noFill/>
        </p:spPr>
        <p:txBody>
          <a:bodyPr wrap="square" rtlCol="0">
            <a:spAutoFit/>
          </a:bodyPr>
          <a:lstStyle/>
          <a:p>
            <a:pPr lvl="0" algn="ctr"/>
            <a:r>
              <a:rPr lang="en-GB" sz="2400">
                <a:effectLst/>
                <a:latin typeface="Calibri" panose="020F0502020204030204" pitchFamily="34" charset="0"/>
                <a:ea typeface="Times New Roman" panose="02020603050405020304" pitchFamily="18" charset="0"/>
              </a:rPr>
              <a:t>There have been some changes in my family</a:t>
            </a:r>
            <a:endParaRPr lang="en-GB" sz="2400">
              <a:effectLst/>
              <a:latin typeface="Calibri" panose="020F050202020403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6EF9F81B-F932-45FF-5107-975702E15FD8}"/>
              </a:ext>
            </a:extLst>
          </p:cNvPr>
          <p:cNvSpPr txBox="1"/>
          <p:nvPr/>
        </p:nvSpPr>
        <p:spPr>
          <a:xfrm>
            <a:off x="3234265" y="3685260"/>
            <a:ext cx="2195418" cy="1015663"/>
          </a:xfrm>
          <a:prstGeom prst="rect">
            <a:avLst/>
          </a:prstGeom>
          <a:noFill/>
        </p:spPr>
        <p:txBody>
          <a:bodyPr wrap="square" rtlCol="0">
            <a:spAutoFit/>
          </a:bodyPr>
          <a:lstStyle/>
          <a:p>
            <a:pPr lvl="0" algn="ctr"/>
            <a:r>
              <a:rPr lang="en-GB" sz="2000">
                <a:effectLst/>
                <a:latin typeface="Calibri" panose="020F0502020204030204" pitchFamily="34" charset="0"/>
                <a:ea typeface="Times New Roman" panose="02020603050405020304" pitchFamily="18" charset="0"/>
              </a:rPr>
              <a:t>I feel okay when I have to leave my parent/carers</a:t>
            </a:r>
            <a:endParaRPr lang="en-GB" sz="2000">
              <a:effectLst/>
              <a:latin typeface="Calibri" panose="020F0502020204030204" pitchFamily="34" charset="0"/>
              <a:ea typeface="Calibri" panose="020F0502020204030204" pitchFamily="34" charset="0"/>
            </a:endParaRPr>
          </a:p>
        </p:txBody>
      </p:sp>
      <p:pic>
        <p:nvPicPr>
          <p:cNvPr id="3074" name="Picture 2" descr="Family Cartoon Images – Browse 530,403 Stock Photos, Vectors, and Video |  Adobe Stock">
            <a:extLst>
              <a:ext uri="{FF2B5EF4-FFF2-40B4-BE49-F238E27FC236}">
                <a16:creationId xmlns:a16="http://schemas.microsoft.com/office/drawing/2014/main" id="{D0334A18-4D02-F373-965D-EFE4E34A9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579" y="4885589"/>
            <a:ext cx="1504307" cy="16561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30+ Parents Waving Goodbye Illustrations, Royalty-Free Vector Graphics &amp;  Clip Art - iStock | Leaving for college, Empty nest, Saying goodbye">
            <a:extLst>
              <a:ext uri="{FF2B5EF4-FFF2-40B4-BE49-F238E27FC236}">
                <a16:creationId xmlns:a16="http://schemas.microsoft.com/office/drawing/2014/main" id="{26D2A236-3AA4-E7D8-CE5A-E8CEEABF0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089" y="4753982"/>
            <a:ext cx="2078409" cy="16640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710+ Stern Teacher Illustrations, Royalty-Free Vector Graphics &amp; Clip Art -  iStock | Mean teacher, Angry teacher, Old teacher">
            <a:extLst>
              <a:ext uri="{FF2B5EF4-FFF2-40B4-BE49-F238E27FC236}">
                <a16:creationId xmlns:a16="http://schemas.microsoft.com/office/drawing/2014/main" id="{918316DF-4E11-A181-BF23-B1AAEF0B58A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4031" t="7031" r="11160" b="8243"/>
          <a:stretch/>
        </p:blipFill>
        <p:spPr bwMode="auto">
          <a:xfrm>
            <a:off x="601461" y="1240988"/>
            <a:ext cx="1752518" cy="19848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8,404 Confused Cartoon Stock Photos and Images - 123RF">
            <a:extLst>
              <a:ext uri="{FF2B5EF4-FFF2-40B4-BE49-F238E27FC236}">
                <a16:creationId xmlns:a16="http://schemas.microsoft.com/office/drawing/2014/main" id="{54E7202C-1803-87BB-ACC5-B677FE6B684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478" t="4014" r="13507" b="9045"/>
          <a:stretch/>
        </p:blipFill>
        <p:spPr bwMode="auto">
          <a:xfrm>
            <a:off x="7220073" y="1354839"/>
            <a:ext cx="1223188" cy="17571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38,404 Confused Cartoon Stock Photos and Images - 123RF">
            <a:extLst>
              <a:ext uri="{FF2B5EF4-FFF2-40B4-BE49-F238E27FC236}">
                <a16:creationId xmlns:a16="http://schemas.microsoft.com/office/drawing/2014/main" id="{A3EC90E7-3B17-3AE3-DC01-E4EBCD50038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478" t="4014" r="13507" b="9045"/>
          <a:stretch/>
        </p:blipFill>
        <p:spPr bwMode="auto">
          <a:xfrm>
            <a:off x="4310776" y="1354839"/>
            <a:ext cx="1223188" cy="17571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School Building Cartoon Royalty Free SVG, Cliparts, Vectors, And Stock  Illustration. Image 41721908.">
            <a:extLst>
              <a:ext uri="{FF2B5EF4-FFF2-40B4-BE49-F238E27FC236}">
                <a16:creationId xmlns:a16="http://schemas.microsoft.com/office/drawing/2014/main" id="{0011BA4F-1116-E419-605A-E666909604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7732" y="1639755"/>
            <a:ext cx="1144515" cy="11278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n on ideas">
            <a:extLst>
              <a:ext uri="{FF2B5EF4-FFF2-40B4-BE49-F238E27FC236}">
                <a16:creationId xmlns:a16="http://schemas.microsoft.com/office/drawing/2014/main" id="{0E8D2112-3AD1-F261-B2C6-DCFF695FD94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785" r="4653"/>
          <a:stretch/>
        </p:blipFill>
        <p:spPr bwMode="auto">
          <a:xfrm>
            <a:off x="9335784" y="1386092"/>
            <a:ext cx="2133587" cy="16677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te Animals Monotone Stock Illustration 409252132 | Shutterstock">
            <a:extLst>
              <a:ext uri="{FF2B5EF4-FFF2-40B4-BE49-F238E27FC236}">
                <a16:creationId xmlns:a16="http://schemas.microsoft.com/office/drawing/2014/main" id="{2FF5A5C5-D583-E98C-7833-06CCC4CCF1E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8243"/>
          <a:stretch/>
        </p:blipFill>
        <p:spPr bwMode="auto">
          <a:xfrm>
            <a:off x="9273953" y="4661196"/>
            <a:ext cx="2218356" cy="186253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37761ED-74C8-2F95-8AF2-D8A0F5F33094}"/>
              </a:ext>
            </a:extLst>
          </p:cNvPr>
          <p:cNvSpPr txBox="1"/>
          <p:nvPr/>
        </p:nvSpPr>
        <p:spPr>
          <a:xfrm>
            <a:off x="202535" y="3705885"/>
            <a:ext cx="2421466" cy="1200329"/>
          </a:xfrm>
          <a:prstGeom prst="rect">
            <a:avLst/>
          </a:prstGeom>
          <a:noFill/>
        </p:spPr>
        <p:txBody>
          <a:bodyPr wrap="square" rtlCol="0">
            <a:spAutoFit/>
          </a:bodyPr>
          <a:lstStyle/>
          <a:p>
            <a:pPr algn="ctr"/>
            <a:r>
              <a:rPr lang="en-GB" sz="2400">
                <a:effectLst/>
                <a:latin typeface="Calibri" panose="020F0502020204030204" pitchFamily="34" charset="0"/>
                <a:ea typeface="Calibri" panose="020F0502020204030204" pitchFamily="34" charset="0"/>
              </a:rPr>
              <a:t>I can’t talk about my feelings in school</a:t>
            </a:r>
          </a:p>
        </p:txBody>
      </p:sp>
      <p:pic>
        <p:nvPicPr>
          <p:cNvPr id="22" name="Picture 6" descr="School Building Cartoon Royalty Free SVG, Cliparts, Vectors, And Stock  Illustration. Image 41721908.">
            <a:extLst>
              <a:ext uri="{FF2B5EF4-FFF2-40B4-BE49-F238E27FC236}">
                <a16:creationId xmlns:a16="http://schemas.microsoft.com/office/drawing/2014/main" id="{E6DC9331-9D71-DA25-863F-C764124A38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753" y="5290261"/>
            <a:ext cx="1144515" cy="112780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38,404 Confused Cartoon Stock Photos and Images - 123RF">
            <a:extLst>
              <a:ext uri="{FF2B5EF4-FFF2-40B4-BE49-F238E27FC236}">
                <a16:creationId xmlns:a16="http://schemas.microsoft.com/office/drawing/2014/main" id="{01DFBBFF-CF39-27D3-CD9D-0132BC1F337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478" t="4014" r="13507" b="9045"/>
          <a:stretch/>
        </p:blipFill>
        <p:spPr bwMode="auto">
          <a:xfrm>
            <a:off x="1332415" y="4789696"/>
            <a:ext cx="1223188" cy="175710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ouse Cartoon Style Isolated. Home Icon Vector Royalty Free SVG, Cliparts,  Vectors, And Stock Illustration. Image 116899620.">
            <a:extLst>
              <a:ext uri="{FF2B5EF4-FFF2-40B4-BE49-F238E27FC236}">
                <a16:creationId xmlns:a16="http://schemas.microsoft.com/office/drawing/2014/main" id="{E2D45EDE-98FB-8FFE-F6EF-6EF0BB1BBA9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200" t="7354" r="9869" b="16553"/>
          <a:stretch/>
        </p:blipFill>
        <p:spPr bwMode="auto">
          <a:xfrm>
            <a:off x="6192069" y="1464021"/>
            <a:ext cx="1114663" cy="107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820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ping With Parents as a University Student | Top Universities">
            <a:extLst>
              <a:ext uri="{FF2B5EF4-FFF2-40B4-BE49-F238E27FC236}">
                <a16:creationId xmlns:a16="http://schemas.microsoft.com/office/drawing/2014/main" id="{586C1F12-853F-C148-E69B-386523B1D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5097" y="4762288"/>
            <a:ext cx="946054" cy="9460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EEB4263-300E-F8E6-975C-E5F806BA378F}"/>
              </a:ext>
            </a:extLst>
          </p:cNvPr>
          <p:cNvSpPr/>
          <p:nvPr/>
        </p:nvSpPr>
        <p:spPr>
          <a:xfrm>
            <a:off x="186266" y="228599"/>
            <a:ext cx="2421466" cy="29972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CB16276-4754-5471-6FED-E5C7F2FB1924}"/>
              </a:ext>
            </a:extLst>
          </p:cNvPr>
          <p:cNvSpPr/>
          <p:nvPr/>
        </p:nvSpPr>
        <p:spPr>
          <a:xfrm>
            <a:off x="186267" y="3674534"/>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AB1D3B0-D3C8-02AA-6974-DB5ED544682B}"/>
              </a:ext>
            </a:extLst>
          </p:cNvPr>
          <p:cNvSpPr/>
          <p:nvPr/>
        </p:nvSpPr>
        <p:spPr>
          <a:xfrm>
            <a:off x="6096000" y="186267"/>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284E5D-82EF-F84D-8BE5-494A0E079AAB}"/>
              </a:ext>
            </a:extLst>
          </p:cNvPr>
          <p:cNvSpPr/>
          <p:nvPr/>
        </p:nvSpPr>
        <p:spPr>
          <a:xfrm>
            <a:off x="9160929" y="186267"/>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0581DB4-1E0F-5B70-9273-41A2C5FF4E0B}"/>
              </a:ext>
            </a:extLst>
          </p:cNvPr>
          <p:cNvSpPr/>
          <p:nvPr/>
        </p:nvSpPr>
        <p:spPr>
          <a:xfrm>
            <a:off x="9160929"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C992D3D-EFBF-D9A3-995D-F093FE8A4E40}"/>
              </a:ext>
            </a:extLst>
          </p:cNvPr>
          <p:cNvSpPr/>
          <p:nvPr/>
        </p:nvSpPr>
        <p:spPr>
          <a:xfrm>
            <a:off x="6112931"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B48DDA4-6162-B225-0826-8F9C1E8D7591}"/>
              </a:ext>
            </a:extLst>
          </p:cNvPr>
          <p:cNvSpPr/>
          <p:nvPr/>
        </p:nvSpPr>
        <p:spPr>
          <a:xfrm>
            <a:off x="3149599"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DDD2F0E-F1EB-F144-DB06-8219D3F4C0A7}"/>
              </a:ext>
            </a:extLst>
          </p:cNvPr>
          <p:cNvSpPr/>
          <p:nvPr/>
        </p:nvSpPr>
        <p:spPr>
          <a:xfrm>
            <a:off x="3149599" y="228599"/>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E2DAB79-BBFD-C19C-C7C1-EB413EE9A407}"/>
              </a:ext>
            </a:extLst>
          </p:cNvPr>
          <p:cNvSpPr txBox="1"/>
          <p:nvPr/>
        </p:nvSpPr>
        <p:spPr>
          <a:xfrm>
            <a:off x="143934" y="228598"/>
            <a:ext cx="2480730" cy="1200329"/>
          </a:xfrm>
          <a:prstGeom prst="rect">
            <a:avLst/>
          </a:prstGeom>
          <a:noFill/>
        </p:spPr>
        <p:txBody>
          <a:bodyPr wrap="square" rtlCol="0">
            <a:spAutoFit/>
          </a:bodyPr>
          <a:lstStyle/>
          <a:p>
            <a:pPr lvl="0" algn="ctr"/>
            <a:r>
              <a:rPr lang="en-GB" sz="2400">
                <a:effectLst/>
                <a:latin typeface="Calibri" panose="020F0502020204030204" pitchFamily="34" charset="0"/>
                <a:ea typeface="Times New Roman" panose="02020603050405020304" pitchFamily="18" charset="0"/>
              </a:rPr>
              <a:t>I know my family are okay when I am in school </a:t>
            </a:r>
            <a:endParaRPr lang="en-GB" sz="240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4FF5CDDB-168C-9FA0-7836-3E3267EADEDF}"/>
              </a:ext>
            </a:extLst>
          </p:cNvPr>
          <p:cNvSpPr txBox="1"/>
          <p:nvPr/>
        </p:nvSpPr>
        <p:spPr>
          <a:xfrm>
            <a:off x="6043922" y="271157"/>
            <a:ext cx="2559483" cy="1200329"/>
          </a:xfrm>
          <a:prstGeom prst="rect">
            <a:avLst/>
          </a:prstGeom>
          <a:noFill/>
        </p:spPr>
        <p:txBody>
          <a:bodyPr wrap="square" rtlCol="0">
            <a:spAutoFit/>
          </a:bodyPr>
          <a:lstStyle/>
          <a:p>
            <a:pPr algn="ctr"/>
            <a:r>
              <a:rPr lang="en-GB" sz="2400">
                <a:effectLst/>
                <a:latin typeface="Calibri" panose="020F0502020204030204" pitchFamily="34" charset="0"/>
                <a:ea typeface="Calibri" panose="020F0502020204030204" pitchFamily="34" charset="0"/>
              </a:rPr>
              <a:t>I think a lot about Mum/Dad when I’m at school</a:t>
            </a:r>
          </a:p>
        </p:txBody>
      </p:sp>
      <p:sp>
        <p:nvSpPr>
          <p:cNvPr id="13" name="TextBox 12">
            <a:extLst>
              <a:ext uri="{FF2B5EF4-FFF2-40B4-BE49-F238E27FC236}">
                <a16:creationId xmlns:a16="http://schemas.microsoft.com/office/drawing/2014/main" id="{1414F6C0-292A-5A1E-D1CA-40C807D0FE2D}"/>
              </a:ext>
            </a:extLst>
          </p:cNvPr>
          <p:cNvSpPr txBox="1"/>
          <p:nvPr/>
        </p:nvSpPr>
        <p:spPr>
          <a:xfrm>
            <a:off x="3191932" y="228598"/>
            <a:ext cx="2195418" cy="830997"/>
          </a:xfrm>
          <a:prstGeom prst="rect">
            <a:avLst/>
          </a:prstGeom>
          <a:noFill/>
        </p:spPr>
        <p:txBody>
          <a:bodyPr wrap="square" rtlCol="0">
            <a:spAutoFit/>
          </a:bodyPr>
          <a:lstStyle/>
          <a:p>
            <a:pPr algn="ctr"/>
            <a:r>
              <a:rPr lang="en-GB" sz="2400">
                <a:effectLst/>
                <a:latin typeface="Calibri" panose="020F0502020204030204" pitchFamily="34" charset="0"/>
                <a:ea typeface="Calibri" panose="020F0502020204030204" pitchFamily="34" charset="0"/>
              </a:rPr>
              <a:t>I feel safe at home</a:t>
            </a:r>
          </a:p>
        </p:txBody>
      </p:sp>
      <p:sp>
        <p:nvSpPr>
          <p:cNvPr id="15" name="TextBox 14">
            <a:extLst>
              <a:ext uri="{FF2B5EF4-FFF2-40B4-BE49-F238E27FC236}">
                <a16:creationId xmlns:a16="http://schemas.microsoft.com/office/drawing/2014/main" id="{1646D919-9D74-E24B-7AF3-5706D8F475A2}"/>
              </a:ext>
            </a:extLst>
          </p:cNvPr>
          <p:cNvSpPr txBox="1"/>
          <p:nvPr/>
        </p:nvSpPr>
        <p:spPr>
          <a:xfrm>
            <a:off x="6225955" y="3674534"/>
            <a:ext cx="2195418" cy="1200329"/>
          </a:xfrm>
          <a:prstGeom prst="rect">
            <a:avLst/>
          </a:prstGeom>
          <a:noFill/>
        </p:spPr>
        <p:txBody>
          <a:bodyPr wrap="square" rtlCol="0">
            <a:spAutoFit/>
          </a:bodyPr>
          <a:lstStyle/>
          <a:p>
            <a:pPr lvl="0" algn="ctr"/>
            <a:r>
              <a:rPr lang="en-GB" sz="2400">
                <a:effectLst/>
                <a:latin typeface="Calibri" panose="020F0502020204030204" pitchFamily="34" charset="0"/>
                <a:ea typeface="Calibri" panose="020F0502020204030204" pitchFamily="34" charset="0"/>
              </a:rPr>
              <a:t>I feel Mum/Dad need me at home</a:t>
            </a:r>
          </a:p>
        </p:txBody>
      </p:sp>
      <p:sp>
        <p:nvSpPr>
          <p:cNvPr id="16" name="TextBox 15">
            <a:extLst>
              <a:ext uri="{FF2B5EF4-FFF2-40B4-BE49-F238E27FC236}">
                <a16:creationId xmlns:a16="http://schemas.microsoft.com/office/drawing/2014/main" id="{6EF9F81B-F932-45FF-5107-975702E15FD8}"/>
              </a:ext>
            </a:extLst>
          </p:cNvPr>
          <p:cNvSpPr txBox="1"/>
          <p:nvPr/>
        </p:nvSpPr>
        <p:spPr>
          <a:xfrm>
            <a:off x="3191932" y="3632201"/>
            <a:ext cx="2293008" cy="1323439"/>
          </a:xfrm>
          <a:prstGeom prst="rect">
            <a:avLst/>
          </a:prstGeom>
          <a:noFill/>
        </p:spPr>
        <p:txBody>
          <a:bodyPr wrap="square" rtlCol="0">
            <a:spAutoFit/>
          </a:bodyPr>
          <a:lstStyle/>
          <a:p>
            <a:pPr algn="ctr"/>
            <a:r>
              <a:rPr lang="en-GB" sz="2000">
                <a:effectLst/>
                <a:latin typeface="Calibri" panose="020F0502020204030204" pitchFamily="34" charset="0"/>
                <a:ea typeface="Calibri" panose="020F0502020204030204" pitchFamily="34" charset="0"/>
              </a:rPr>
              <a:t>I worry about what’s happening at home when I’m at school </a:t>
            </a:r>
          </a:p>
        </p:txBody>
      </p:sp>
      <p:sp>
        <p:nvSpPr>
          <p:cNvPr id="17" name="TextBox 16">
            <a:extLst>
              <a:ext uri="{FF2B5EF4-FFF2-40B4-BE49-F238E27FC236}">
                <a16:creationId xmlns:a16="http://schemas.microsoft.com/office/drawing/2014/main" id="{F049D88E-B733-69D4-773A-98778C12B56E}"/>
              </a:ext>
            </a:extLst>
          </p:cNvPr>
          <p:cNvSpPr txBox="1"/>
          <p:nvPr/>
        </p:nvSpPr>
        <p:spPr>
          <a:xfrm>
            <a:off x="-1" y="3677594"/>
            <a:ext cx="2607733" cy="1200329"/>
          </a:xfrm>
          <a:prstGeom prst="rect">
            <a:avLst/>
          </a:prstGeom>
          <a:noFill/>
        </p:spPr>
        <p:txBody>
          <a:bodyPr wrap="square" rtlCol="0">
            <a:spAutoFit/>
          </a:bodyPr>
          <a:lstStyle/>
          <a:p>
            <a:pPr algn="ctr"/>
            <a:r>
              <a:rPr lang="en-GB" sz="2400">
                <a:effectLst/>
                <a:latin typeface="Calibri" panose="020F0502020204030204" pitchFamily="34" charset="0"/>
                <a:ea typeface="Calibri" panose="020F0502020204030204" pitchFamily="34" charset="0"/>
              </a:rPr>
              <a:t>I miss my Mum/Dad when I’m at school</a:t>
            </a:r>
          </a:p>
        </p:txBody>
      </p:sp>
      <p:pic>
        <p:nvPicPr>
          <p:cNvPr id="19" name="Picture 8" descr="House Cartoon Style Isolated. Home Icon Vector Royalty Free SVG, Cliparts,  Vectors, And Stock Illustration. Image 116899620.">
            <a:extLst>
              <a:ext uri="{FF2B5EF4-FFF2-40B4-BE49-F238E27FC236}">
                <a16:creationId xmlns:a16="http://schemas.microsoft.com/office/drawing/2014/main" id="{B2970873-3C29-873A-0172-8A110FF5E9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00" t="7354" r="9869" b="16553"/>
          <a:stretch/>
        </p:blipFill>
        <p:spPr bwMode="auto">
          <a:xfrm>
            <a:off x="3793344" y="1552707"/>
            <a:ext cx="1691596" cy="1630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130,200+ Feeling Safe Illustrations, Royalty-Free Vector Graphics &amp; Clip  Art - iStock | Feeling safe at home, Feeling safe at work, Feeling safe not  mask">
            <a:extLst>
              <a:ext uri="{FF2B5EF4-FFF2-40B4-BE49-F238E27FC236}">
                <a16:creationId xmlns:a16="http://schemas.microsoft.com/office/drawing/2014/main" id="{9B0BD087-3CD5-070A-BA54-8AF90DFE65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06" t="17564" r="15700" b="19396"/>
          <a:stretch/>
        </p:blipFill>
        <p:spPr bwMode="auto">
          <a:xfrm>
            <a:off x="3268126" y="940435"/>
            <a:ext cx="1080427" cy="9593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man thinking , Cartoon , thinking woman transparent background PNG  clipart | HiClipart">
            <a:extLst>
              <a:ext uri="{FF2B5EF4-FFF2-40B4-BE49-F238E27FC236}">
                <a16:creationId xmlns:a16="http://schemas.microsoft.com/office/drawing/2014/main" id="{E492BD61-BCEB-AD4E-3D30-F4CF0D8952D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02" b="97196" l="9746" r="89831">
                        <a14:foregroundMark x1="44068" y1="13084" x2="25000" y2="8411"/>
                        <a14:foregroundMark x1="55932" y1="2336" x2="39407" y2="4206"/>
                        <a14:foregroundMark x1="39407" y1="77103" x2="58898" y2="96262"/>
                        <a14:foregroundMark x1="58898" y1="96262" x2="44068" y2="76168"/>
                        <a14:foregroundMark x1="44068" y1="76168" x2="44915" y2="92056"/>
                        <a14:foregroundMark x1="54661" y1="89252" x2="48729" y2="97196"/>
                        <a14:foregroundMark x1="43220" y1="95327" x2="47034" y2="88785"/>
                      </a14:backgroundRemoval>
                    </a14:imgEffect>
                  </a14:imgLayer>
                </a14:imgProps>
              </a:ext>
              <a:ext uri="{28A0092B-C50C-407E-A947-70E740481C1C}">
                <a14:useLocalDpi xmlns:a14="http://schemas.microsoft.com/office/drawing/2010/main" val="0"/>
              </a:ext>
            </a:extLst>
          </a:blip>
          <a:srcRect/>
          <a:stretch>
            <a:fillRect/>
          </a:stretch>
        </p:blipFill>
        <p:spPr bwMode="auto">
          <a:xfrm>
            <a:off x="6128403" y="1877663"/>
            <a:ext cx="132372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mom and dad happy couple 15016723 Vector Art at Vecteezy">
            <a:extLst>
              <a:ext uri="{FF2B5EF4-FFF2-40B4-BE49-F238E27FC236}">
                <a16:creationId xmlns:a16="http://schemas.microsoft.com/office/drawing/2014/main" id="{37E733F7-1167-3310-6908-7C791E6B9D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4078" y="1351476"/>
            <a:ext cx="829063" cy="13090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ad Boy Stock Illustration - Download Image Now - Child, Sadness, Boys -  iStock">
            <a:extLst>
              <a:ext uri="{FF2B5EF4-FFF2-40B4-BE49-F238E27FC236}">
                <a16:creationId xmlns:a16="http://schemas.microsoft.com/office/drawing/2014/main" id="{F048BC5F-EB7F-1CE5-B410-DAA3729ACA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986" y="5069031"/>
            <a:ext cx="1476692" cy="14766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mom and dad happy couple 15016723 Vector Art at Vecteezy">
            <a:extLst>
              <a:ext uri="{FF2B5EF4-FFF2-40B4-BE49-F238E27FC236}">
                <a16:creationId xmlns:a16="http://schemas.microsoft.com/office/drawing/2014/main" id="{F0925C43-668D-EC32-8E7C-31C91D7B7E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7450" y="4800470"/>
            <a:ext cx="846760" cy="133698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amily Cartoon Images – Browse 530,403 Stock Photos, Vectors, and Video |  Adobe Stock">
            <a:extLst>
              <a:ext uri="{FF2B5EF4-FFF2-40B4-BE49-F238E27FC236}">
                <a16:creationId xmlns:a16="http://schemas.microsoft.com/office/drawing/2014/main" id="{00C3195C-874E-4C14-F4FF-56F07A6703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897" y="1350656"/>
            <a:ext cx="1664803" cy="183281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06369BA-1691-D991-DC5A-42A7E9946671}"/>
              </a:ext>
            </a:extLst>
          </p:cNvPr>
          <p:cNvSpPr txBox="1"/>
          <p:nvPr/>
        </p:nvSpPr>
        <p:spPr>
          <a:xfrm>
            <a:off x="9091920" y="228598"/>
            <a:ext cx="2559483" cy="830997"/>
          </a:xfrm>
          <a:prstGeom prst="rect">
            <a:avLst/>
          </a:prstGeom>
          <a:noFill/>
        </p:spPr>
        <p:txBody>
          <a:bodyPr wrap="square" rtlCol="0">
            <a:spAutoFit/>
          </a:bodyPr>
          <a:lstStyle/>
          <a:p>
            <a:pPr lvl="0" algn="ctr"/>
            <a:r>
              <a:rPr lang="en-GB" sz="2400"/>
              <a:t>I like being around other children</a:t>
            </a:r>
            <a:endParaRPr lang="en-GB" sz="2400">
              <a:effectLst/>
              <a:latin typeface="Calibri" panose="020F0502020204030204" pitchFamily="34" charset="0"/>
              <a:ea typeface="Calibri" panose="020F0502020204030204" pitchFamily="34" charset="0"/>
            </a:endParaRPr>
          </a:p>
        </p:txBody>
      </p:sp>
      <p:sp>
        <p:nvSpPr>
          <p:cNvPr id="22" name="TextBox 21">
            <a:extLst>
              <a:ext uri="{FF2B5EF4-FFF2-40B4-BE49-F238E27FC236}">
                <a16:creationId xmlns:a16="http://schemas.microsoft.com/office/drawing/2014/main" id="{A93D3230-484F-A27D-C030-429BCB79E9B8}"/>
              </a:ext>
            </a:extLst>
          </p:cNvPr>
          <p:cNvSpPr txBox="1"/>
          <p:nvPr/>
        </p:nvSpPr>
        <p:spPr>
          <a:xfrm>
            <a:off x="9160929" y="3674534"/>
            <a:ext cx="2351397" cy="1200329"/>
          </a:xfrm>
          <a:prstGeom prst="rect">
            <a:avLst/>
          </a:prstGeom>
          <a:noFill/>
        </p:spPr>
        <p:txBody>
          <a:bodyPr wrap="square">
            <a:spAutoFit/>
          </a:bodyPr>
          <a:lstStyle/>
          <a:p>
            <a:pPr algn="ctr"/>
            <a:r>
              <a:rPr lang="en-GB" sz="2400"/>
              <a:t>I spend a lot of time with my family</a:t>
            </a:r>
          </a:p>
        </p:txBody>
      </p:sp>
      <p:pic>
        <p:nvPicPr>
          <p:cNvPr id="23" name="Picture 22">
            <a:extLst>
              <a:ext uri="{FF2B5EF4-FFF2-40B4-BE49-F238E27FC236}">
                <a16:creationId xmlns:a16="http://schemas.microsoft.com/office/drawing/2014/main" id="{AA8199AB-642A-F51B-F300-6F341A467FD8}"/>
              </a:ext>
            </a:extLst>
          </p:cNvPr>
          <p:cNvPicPr>
            <a:picLocks noChangeAspect="1"/>
          </p:cNvPicPr>
          <p:nvPr/>
        </p:nvPicPr>
        <p:blipFill>
          <a:blip r:embed="rId10"/>
          <a:stretch>
            <a:fillRect/>
          </a:stretch>
        </p:blipFill>
        <p:spPr>
          <a:xfrm>
            <a:off x="3191932" y="5305293"/>
            <a:ext cx="1285232" cy="1285232"/>
          </a:xfrm>
          <a:prstGeom prst="rect">
            <a:avLst/>
          </a:prstGeom>
        </p:spPr>
      </p:pic>
      <p:pic>
        <p:nvPicPr>
          <p:cNvPr id="24" name="Picture 8" descr="House Cartoon Style Isolated. Home Icon Vector Royalty Free SVG, Cliparts,  Vectors, And Stock Illustration. Image 116899620.">
            <a:extLst>
              <a:ext uri="{FF2B5EF4-FFF2-40B4-BE49-F238E27FC236}">
                <a16:creationId xmlns:a16="http://schemas.microsoft.com/office/drawing/2014/main" id="{5F4D446F-4A5E-876E-4E44-84C5B6ED9A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00" t="7354" r="9869" b="16553"/>
          <a:stretch/>
        </p:blipFill>
        <p:spPr bwMode="auto">
          <a:xfrm>
            <a:off x="4310052" y="4949887"/>
            <a:ext cx="1174888" cy="11326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tock cartoon of a group of children Royalty Free Vector">
            <a:extLst>
              <a:ext uri="{FF2B5EF4-FFF2-40B4-BE49-F238E27FC236}">
                <a16:creationId xmlns:a16="http://schemas.microsoft.com/office/drawing/2014/main" id="{8AA176B1-E127-5383-C63C-B73533A55C9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0473" b="19130"/>
          <a:stretch/>
        </p:blipFill>
        <p:spPr bwMode="auto">
          <a:xfrm>
            <a:off x="9249523" y="1552707"/>
            <a:ext cx="2262803" cy="12425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Family Cartoon Images – Browse 530,403 Stock Photos, Vectors, and Video |  Adobe Stock">
            <a:extLst>
              <a:ext uri="{FF2B5EF4-FFF2-40B4-BE49-F238E27FC236}">
                <a16:creationId xmlns:a16="http://schemas.microsoft.com/office/drawing/2014/main" id="{B1F130BC-B730-2121-93D7-BD95835474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17478" y="4848379"/>
            <a:ext cx="1541754" cy="16973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ouse Cartoon Style Isolated. Home Icon Vector Royalty Free SVG, Cliparts,  Vectors, And Stock Illustration. Image 116899620.">
            <a:extLst>
              <a:ext uri="{FF2B5EF4-FFF2-40B4-BE49-F238E27FC236}">
                <a16:creationId xmlns:a16="http://schemas.microsoft.com/office/drawing/2014/main" id="{BA3D6FFA-04B3-F235-88B5-C110FC87E76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4667" b="81778" l="13333" r="88889">
                        <a14:foregroundMark x1="80889" y1="51111" x2="86222" y2="51111"/>
                        <a14:foregroundMark x1="89333" y1="44889" x2="89333" y2="49778"/>
                        <a14:foregroundMark x1="19111" y1="47556" x2="17333" y2="68889"/>
                        <a14:foregroundMark x1="27556" y1="81778" x2="34222" y2="72444"/>
                        <a14:foregroundMark x1="66667" y1="77333" x2="79111" y2="80000"/>
                        <a14:foregroundMark x1="81778" y1="81778" x2="86667" y2="53778"/>
                        <a14:foregroundMark x1="84444" y1="80889" x2="50667" y2="80444"/>
                        <a14:foregroundMark x1="53333" y1="80444" x2="24000" y2="79111"/>
                        <a14:foregroundMark x1="24000" y1="79111" x2="24000" y2="79111"/>
                        <a14:foregroundMark x1="24000" y1="79111" x2="13333" y2="52889"/>
                        <a14:foregroundMark x1="13333" y1="52889" x2="14667" y2="48000"/>
                        <a14:foregroundMark x1="15111" y1="50222" x2="16444" y2="58667"/>
                      </a14:backgroundRemoval>
                    </a14:imgEffect>
                  </a14:imgLayer>
                </a14:imgProps>
              </a:ext>
              <a:ext uri="{28A0092B-C50C-407E-A947-70E740481C1C}">
                <a14:useLocalDpi xmlns:a14="http://schemas.microsoft.com/office/drawing/2010/main" val="0"/>
              </a:ext>
            </a:extLst>
          </a:blip>
          <a:srcRect l="11200" t="7354" r="9869" b="16553"/>
          <a:stretch/>
        </p:blipFill>
        <p:spPr bwMode="auto">
          <a:xfrm>
            <a:off x="6171134" y="4958705"/>
            <a:ext cx="1531781" cy="147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60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EB4263-300E-F8E6-975C-E5F806BA378F}"/>
              </a:ext>
            </a:extLst>
          </p:cNvPr>
          <p:cNvSpPr/>
          <p:nvPr/>
        </p:nvSpPr>
        <p:spPr>
          <a:xfrm>
            <a:off x="186266" y="228599"/>
            <a:ext cx="2421466" cy="29972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CB16276-4754-5471-6FED-E5C7F2FB1924}"/>
              </a:ext>
            </a:extLst>
          </p:cNvPr>
          <p:cNvSpPr/>
          <p:nvPr/>
        </p:nvSpPr>
        <p:spPr>
          <a:xfrm>
            <a:off x="186267" y="3674534"/>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AB1D3B0-D3C8-02AA-6974-DB5ED544682B}"/>
              </a:ext>
            </a:extLst>
          </p:cNvPr>
          <p:cNvSpPr/>
          <p:nvPr/>
        </p:nvSpPr>
        <p:spPr>
          <a:xfrm>
            <a:off x="6096000" y="186267"/>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284E5D-82EF-F84D-8BE5-494A0E079AAB}"/>
              </a:ext>
            </a:extLst>
          </p:cNvPr>
          <p:cNvSpPr/>
          <p:nvPr/>
        </p:nvSpPr>
        <p:spPr>
          <a:xfrm>
            <a:off x="9160929" y="186267"/>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0581DB4-1E0F-5B70-9273-41A2C5FF4E0B}"/>
              </a:ext>
            </a:extLst>
          </p:cNvPr>
          <p:cNvSpPr/>
          <p:nvPr/>
        </p:nvSpPr>
        <p:spPr>
          <a:xfrm>
            <a:off x="9160929"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C992D3D-EFBF-D9A3-995D-F093FE8A4E40}"/>
              </a:ext>
            </a:extLst>
          </p:cNvPr>
          <p:cNvSpPr/>
          <p:nvPr/>
        </p:nvSpPr>
        <p:spPr>
          <a:xfrm>
            <a:off x="6112931"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B48DDA4-6162-B225-0826-8F9C1E8D7591}"/>
              </a:ext>
            </a:extLst>
          </p:cNvPr>
          <p:cNvSpPr/>
          <p:nvPr/>
        </p:nvSpPr>
        <p:spPr>
          <a:xfrm>
            <a:off x="3149599" y="3632201"/>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DDD2F0E-F1EB-F144-DB06-8219D3F4C0A7}"/>
              </a:ext>
            </a:extLst>
          </p:cNvPr>
          <p:cNvSpPr/>
          <p:nvPr/>
        </p:nvSpPr>
        <p:spPr>
          <a:xfrm>
            <a:off x="3149599" y="228599"/>
            <a:ext cx="2421466" cy="2997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93C83AF-3D13-5AE0-E401-A5657C98B500}"/>
              </a:ext>
            </a:extLst>
          </p:cNvPr>
          <p:cNvSpPr txBox="1"/>
          <p:nvPr/>
        </p:nvSpPr>
        <p:spPr>
          <a:xfrm>
            <a:off x="204284" y="251194"/>
            <a:ext cx="2385429" cy="1200329"/>
          </a:xfrm>
          <a:prstGeom prst="rect">
            <a:avLst/>
          </a:prstGeom>
          <a:noFill/>
        </p:spPr>
        <p:txBody>
          <a:bodyPr wrap="square" rtlCol="0">
            <a:spAutoFit/>
          </a:bodyPr>
          <a:lstStyle/>
          <a:p>
            <a:pPr algn="ctr"/>
            <a:r>
              <a:rPr lang="en-GB" sz="2400">
                <a:effectLst/>
                <a:latin typeface="Calibri" panose="020F0502020204030204" pitchFamily="34" charset="0"/>
                <a:ea typeface="Calibri" panose="020F0502020204030204" pitchFamily="34" charset="0"/>
              </a:rPr>
              <a:t>I can’t talk about my feelings at home</a:t>
            </a:r>
          </a:p>
        </p:txBody>
      </p:sp>
      <p:pic>
        <p:nvPicPr>
          <p:cNvPr id="27" name="Picture 8" descr="House Cartoon Style Isolated. Home Icon Vector Royalty Free SVG, Cliparts,  Vectors, And Stock Illustration. Image 116899620.">
            <a:extLst>
              <a:ext uri="{FF2B5EF4-FFF2-40B4-BE49-F238E27FC236}">
                <a16:creationId xmlns:a16="http://schemas.microsoft.com/office/drawing/2014/main" id="{E6D326B5-4350-46AF-DFC7-7F4C4F15E1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00" t="7354" r="9869" b="16553"/>
          <a:stretch/>
        </p:blipFill>
        <p:spPr bwMode="auto">
          <a:xfrm>
            <a:off x="274681" y="1801373"/>
            <a:ext cx="1114663" cy="10745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38,404 Confused Cartoon Stock Photos and Images - 123RF">
            <a:extLst>
              <a:ext uri="{FF2B5EF4-FFF2-40B4-BE49-F238E27FC236}">
                <a16:creationId xmlns:a16="http://schemas.microsoft.com/office/drawing/2014/main" id="{E08A23AD-FFD3-F55D-BBD3-7138EC7325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78" t="4014" r="13507" b="9045"/>
          <a:stretch/>
        </p:blipFill>
        <p:spPr bwMode="auto">
          <a:xfrm>
            <a:off x="1333746" y="1355988"/>
            <a:ext cx="1223188" cy="175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066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af40bb6-9c60-45ad-84cd-34c2f90ee542" xsi:nil="true"/>
    <lcf76f155ced4ddcb4097134ff3c332f xmlns="f8d9fecc-dda2-413c-9e94-0ae79d7ad53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15305D4C69594984631A726BAA490D" ma:contentTypeVersion="14" ma:contentTypeDescription="Create a new document." ma:contentTypeScope="" ma:versionID="8c632c6df3f1dda5d855ab244aa568ae">
  <xsd:schema xmlns:xsd="http://www.w3.org/2001/XMLSchema" xmlns:xs="http://www.w3.org/2001/XMLSchema" xmlns:p="http://schemas.microsoft.com/office/2006/metadata/properties" xmlns:ns2="f8d9fecc-dda2-413c-9e94-0ae79d7ad53f" xmlns:ns3="7af40bb6-9c60-45ad-84cd-34c2f90ee542" targetNamespace="http://schemas.microsoft.com/office/2006/metadata/properties" ma:root="true" ma:fieldsID="9a7e48ce0463ed329530c80de0cc6444" ns2:_="" ns3:_="">
    <xsd:import namespace="f8d9fecc-dda2-413c-9e94-0ae79d7ad53f"/>
    <xsd:import namespace="7af40bb6-9c60-45ad-84cd-34c2f90ee54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9fecc-dda2-413c-9e94-0ae79d7ad5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f40bb6-9c60-45ad-84cd-34c2f90ee54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358b247d-c681-452b-9f52-6639ecff7eaf}" ma:internalName="TaxCatchAll" ma:showField="CatchAllData" ma:web="7af40bb6-9c60-45ad-84cd-34c2f90ee5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FDAA5A-929B-4EB5-B98B-464FD101B419}">
  <ds:schemaRefs>
    <ds:schemaRef ds:uri="7af40bb6-9c60-45ad-84cd-34c2f90ee542"/>
    <ds:schemaRef ds:uri="f8d9fecc-dda2-413c-9e94-0ae79d7ad5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4DCCD1A-577E-4EF5-922B-BF33AE965FFD}">
  <ds:schemaRefs>
    <ds:schemaRef ds:uri="7af40bb6-9c60-45ad-84cd-34c2f90ee542"/>
    <ds:schemaRef ds:uri="f8d9fecc-dda2-413c-9e94-0ae79d7ad5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877FFF-ECF6-47DF-932C-D296FD690F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Shropshire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Parry</dc:creator>
  <cp:revision>1</cp:revision>
  <cp:lastPrinted>2023-10-23T14:11:51Z</cp:lastPrinted>
  <dcterms:created xsi:type="dcterms:W3CDTF">2023-03-31T09:25:27Z</dcterms:created>
  <dcterms:modified xsi:type="dcterms:W3CDTF">2025-02-03T10:12:39Z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0x0101003915305D4C69594984631A726BAA490D</vt:lpwstr>
  </property>
  <property fmtid="{D5CDD505-2E9C-101B-9397-08002B2CF9AE}" pid="3" name="MediaServiceImageTags">
    <vt:lpwstr/>
  </property>
</Properties>
</file>