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75">
  <p:sldMasterIdLst>
    <p:sldMasterId id="2147483660" r:id="rId4"/>
    <p:sldMasterId id="2147483662" r:id="rId5"/>
  </p:sldMasterIdLst>
  <p:notesMasterIdLst>
    <p:notesMasterId r:id="rId12"/>
  </p:notesMasterIdLst>
  <p:sldIdLst>
    <p:sldId id="2134806035" r:id="rId6"/>
    <p:sldId id="2134806040" r:id="rId7"/>
    <p:sldId id="2134806039" r:id="rId8"/>
    <p:sldId id="256" r:id="rId9"/>
    <p:sldId id="2134806042" r:id="rId10"/>
    <p:sldId id="213480604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61259" autoAdjust="0"/>
  </p:normalViewPr>
  <p:slideViewPr>
    <p:cSldViewPr snapToGrid="0">
      <p:cViewPr varScale="1">
        <p:scale>
          <a:sx n="68" d="100"/>
          <a:sy n="68" d="100"/>
        </p:scale>
        <p:origin x="2232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theme" Target="theme/theme1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772EB9-CCE6-41C7-A46C-F5211B49520E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D83D8F-216E-4F17-9510-B44494EEB5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8904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5F4D283-199B-4B17-B8C9-7615DD69B91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963404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8FFFDF-BF6D-E890-702C-8EBF7C57BF7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BADD0CE-E849-B5DF-CCBB-0F93D4229E0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71C9C85-CF54-5836-49F5-BB2B310A8F4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0F3616-5350-5372-CB13-C58ABAC44CC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5F4D283-199B-4B17-B8C9-7615DD69B91B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250913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svg"/><Relationship Id="rId7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11" Type="http://schemas.openxmlformats.org/officeDocument/2006/relationships/image" Target="../media/image12.svg"/><Relationship Id="rId5" Type="http://schemas.openxmlformats.org/officeDocument/2006/relationships/image" Target="../media/image6.svg"/><Relationship Id="rId10" Type="http://schemas.openxmlformats.org/officeDocument/2006/relationships/image" Target="../media/image11.png"/><Relationship Id="rId4" Type="http://schemas.openxmlformats.org/officeDocument/2006/relationships/image" Target="../media/image5.png"/><Relationship Id="rId9" Type="http://schemas.openxmlformats.org/officeDocument/2006/relationships/image" Target="../media/image10.sv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A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Group 40">
            <a:extLst>
              <a:ext uri="{FF2B5EF4-FFF2-40B4-BE49-F238E27FC236}">
                <a16:creationId xmlns:a16="http://schemas.microsoft.com/office/drawing/2014/main" id="{E3873546-44C9-2047-BB90-6AA823C09D01}"/>
              </a:ext>
            </a:extLst>
          </p:cNvPr>
          <p:cNvGrpSpPr/>
          <p:nvPr userDrawn="1"/>
        </p:nvGrpSpPr>
        <p:grpSpPr>
          <a:xfrm>
            <a:off x="9180000" y="6192000"/>
            <a:ext cx="3060000" cy="683776"/>
            <a:chOff x="9180000" y="6192000"/>
            <a:chExt cx="3060000" cy="683776"/>
          </a:xfrm>
        </p:grpSpPr>
        <p:pic>
          <p:nvPicPr>
            <p:cNvPr id="42" name="Graphic 41">
              <a:extLst>
                <a:ext uri="{FF2B5EF4-FFF2-40B4-BE49-F238E27FC236}">
                  <a16:creationId xmlns:a16="http://schemas.microsoft.com/office/drawing/2014/main" id="{AC04A654-29F2-D148-A940-C3A8C984D99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9180000" y="6192000"/>
              <a:ext cx="3060000" cy="680000"/>
            </a:xfrm>
            <a:prstGeom prst="rect">
              <a:avLst/>
            </a:prstGeom>
          </p:spPr>
        </p:pic>
        <p:pic>
          <p:nvPicPr>
            <p:cNvPr id="43" name="Graphic 42">
              <a:extLst>
                <a:ext uri="{FF2B5EF4-FFF2-40B4-BE49-F238E27FC236}">
                  <a16:creationId xmlns:a16="http://schemas.microsoft.com/office/drawing/2014/main" id="{E1CD9472-C976-0F4A-A3A4-1774252D7772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9468000" y="6264000"/>
              <a:ext cx="2736000" cy="611776"/>
            </a:xfrm>
            <a:prstGeom prst="rect">
              <a:avLst/>
            </a:prstGeom>
          </p:spPr>
        </p:pic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id="{7C5D65F7-FA3A-4747-BC09-62A66E436284}"/>
              </a:ext>
            </a:extLst>
          </p:cNvPr>
          <p:cNvGrpSpPr/>
          <p:nvPr userDrawn="1"/>
        </p:nvGrpSpPr>
        <p:grpSpPr>
          <a:xfrm>
            <a:off x="0" y="0"/>
            <a:ext cx="8784000" cy="6363746"/>
            <a:chOff x="0" y="0"/>
            <a:chExt cx="8784000" cy="6363746"/>
          </a:xfrm>
        </p:grpSpPr>
        <p:pic>
          <p:nvPicPr>
            <p:cNvPr id="39" name="Graphic 38">
              <a:extLst>
                <a:ext uri="{FF2B5EF4-FFF2-40B4-BE49-F238E27FC236}">
                  <a16:creationId xmlns:a16="http://schemas.microsoft.com/office/drawing/2014/main" id="{535D98E6-0873-E548-999B-CEF411345C7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>
              <a:off x="0" y="0"/>
              <a:ext cx="8784000" cy="6363746"/>
            </a:xfrm>
            <a:prstGeom prst="rect">
              <a:avLst/>
            </a:prstGeom>
          </p:spPr>
        </p:pic>
        <p:pic>
          <p:nvPicPr>
            <p:cNvPr id="37" name="Graphic 36">
              <a:extLst>
                <a:ext uri="{FF2B5EF4-FFF2-40B4-BE49-F238E27FC236}">
                  <a16:creationId xmlns:a16="http://schemas.microsoft.com/office/drawing/2014/main" id="{1A480D59-0266-3E40-86ED-8DD999A01294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>
              <a:off x="0" y="0"/>
              <a:ext cx="8712000" cy="6203486"/>
            </a:xfrm>
            <a:prstGeom prst="rect">
              <a:avLst/>
            </a:prstGeom>
          </p:spPr>
        </p:pic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BD625AA2-B5BE-354C-B4C7-B62F47AE46B0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838200" y="1122363"/>
            <a:ext cx="7315200" cy="2387600"/>
          </a:xfrm>
        </p:spPr>
        <p:txBody>
          <a:bodyPr anchor="ctr" anchorCtr="0">
            <a:noAutofit/>
          </a:bodyPr>
          <a:lstStyle>
            <a:lvl1pPr algn="l">
              <a:defRPr sz="5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Click to edit Master</a:t>
            </a:r>
            <a:br>
              <a:rPr lang="en-GB"/>
            </a:br>
            <a:r>
              <a:rPr lang="en-GB"/>
              <a:t>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41D14F0-DEB7-B84E-B2A8-D355AAE2D26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73152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13278C-4FF8-AE4D-87B8-9E9FE8DD39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0A06E1F-515A-E647-80D4-FF2764DD78D2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6728B1-6071-2E4C-85F6-87F1F82CC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75D534-E4D4-7E4C-824A-E36C73B7B9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05F6A-5BF9-494C-98BC-D988C2CFFF49}" type="slidenum">
              <a:rPr lang="en-US" smtClean="0"/>
              <a:t>‹#›</a:t>
            </a:fld>
            <a:endParaRPr lang="en-US"/>
          </a:p>
        </p:txBody>
      </p:sp>
      <p:pic>
        <p:nvPicPr>
          <p:cNvPr id="46" name="Graphic 45">
            <a:extLst>
              <a:ext uri="{FF2B5EF4-FFF2-40B4-BE49-F238E27FC236}">
                <a16:creationId xmlns:a16="http://schemas.microsoft.com/office/drawing/2014/main" id="{B1A4FC15-FD40-2A46-886F-897C28E3C5FD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360000" y="270000"/>
            <a:ext cx="2520000" cy="5581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6108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5F61FB-A70D-253C-2897-9D07EE00E2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9333476-5952-F119-F657-E47CA52F0C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3475F9-93FD-B1E3-98FB-B4D36A86E8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54BF4B2-B8BF-E029-C348-B18B1D6665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F4ABC-A4D6-4943-9350-2794CA3296BA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C0D9D7-0657-EA9D-E4C6-57F3175749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1C88C8-7072-7BAF-C63E-898820D61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1B7F-CA5F-4C4C-BF04-912EBB06E5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204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161146-F3BB-0801-3EFD-CCA54CCBE3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94D696E-0842-A1A2-809D-D84D95AF4AC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13FFF8-558A-E46A-A5E8-38C9AA063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F4ABC-A4D6-4943-9350-2794CA3296BA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D3F1AE-E2DB-CADC-EA99-951730251E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D68A30-5116-68D7-F424-5F9BCE2C0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1B7F-CA5F-4C4C-BF04-912EBB06E5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03846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2916E3-47E0-DE46-EFE2-85A98C91E7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E452949-7F8A-E1B8-7D4C-8686121BAE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17CBF46-6699-8B10-8F1B-AB07266350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F4ABC-A4D6-4943-9350-2794CA3296BA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8FEE25-F4C9-B8F9-870D-5DEFDD3677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526028-E633-7152-1A2A-5FBED0F48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1B7F-CA5F-4C4C-BF04-912EBB06E5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8219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A9863-D597-3147-0414-1D88A43A6F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8671301-56ED-8C65-011A-7E57342C76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0E69EE-67B6-0A5F-416D-7D4FF6C4F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F4ABC-A4D6-4943-9350-2794CA3296BA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308A23-55D7-CA5D-E91F-68210A4655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62DB28-E5DE-5BB7-4D2D-E5E09A36F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1B7F-CA5F-4C4C-BF04-912EBB06E5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3066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626F90-A1D2-52D2-3F23-43446B18C3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9A7D98D-0A84-C794-B8AE-2A491CF2FB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334D4C-999B-B793-15AD-245349C143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F4ABC-A4D6-4943-9350-2794CA3296BA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FD1196-10DD-AA83-5307-5E929919D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5CD1B0-0E3D-1BE2-E87B-34FB7AB87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1B7F-CA5F-4C4C-BF04-912EBB06E5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6218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B1F43-208A-B966-E523-AD9EF09B04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EB0CA5-5AC1-449A-EFE6-12182CA129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F35758-15AC-392E-8464-D7426AE00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F4ABC-A4D6-4943-9350-2794CA3296BA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349913-F6FE-D781-D08B-71E943F83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0C2EB3-A0AF-FE75-2283-94135EEA0D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1B7F-CA5F-4C4C-BF04-912EBB06E5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3600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F14704-6EE3-8E27-F3DA-180A9AA5C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9A9314-67E6-7508-A822-CCBB997D6D4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16AD3B9-E480-33AE-44EB-DD04ECE47C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93B630-DA0E-3B35-F6EE-37B601722E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F4ABC-A4D6-4943-9350-2794CA3296BA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324C312-0A4A-4B36-15F2-D03941ACCE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C6375A-5C24-CB1F-2F56-BB8410111A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1B7F-CA5F-4C4C-BF04-912EBB06E5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7119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B0F58-1787-0BE0-FC37-D9CB2D4922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9AFA33-4A47-3B64-282F-F57404F4BA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6FF77F9-E8AA-1BC8-D56C-9D880D0753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B7677B-6E44-577E-BB00-646CF66A2F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DEF0E31-9445-C199-67AD-03ED0DFF32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6FBBC75-6734-ECF0-A6A6-69661E3875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F4ABC-A4D6-4943-9350-2794CA3296BA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561DAB0-8488-83DA-B4A9-9880AEF12C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4865761-293E-F28A-CFE9-DF372DAD1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1B7F-CA5F-4C4C-BF04-912EBB06E5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71678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BC32F6-15A8-9589-D4FF-1D3CBAE4F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7887F47-1562-501E-E3B4-B3F6DF5DB2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F4ABC-A4D6-4943-9350-2794CA3296BA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CF0994-3245-459F-3B39-FE8A765CB6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70F792-0694-2CBB-9EC4-EF7BB22F1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1B7F-CA5F-4C4C-BF04-912EBB06E5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5548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71A2FD-9A97-7629-88C4-F393F03AE6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F4ABC-A4D6-4943-9350-2794CA3296BA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89626A-419B-2838-FA67-42290E29F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A88291-CE64-986C-4CA8-AA2E5528C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1B7F-CA5F-4C4C-BF04-912EBB06E5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9667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AE4A7-1034-F9FD-A818-C60DAC0A72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8B98EA-A1C6-11EA-7B29-4C3B561D0E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A3A0EE4-A766-DF91-C6AD-9500FB454E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CF968E-C946-E924-F520-8E68A28048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F4ABC-A4D6-4943-9350-2794CA3296BA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3733FD-3A15-E215-B3FA-6FD8C0AF6A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F64313-64A9-7355-451F-B34234760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711B7F-CA5F-4C4C-BF04-912EBB06E5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0124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BA449A-7064-8B4C-89EF-937484A73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260000"/>
            <a:ext cx="10515600" cy="608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598122A-0FC7-2C41-823F-6388FF9489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980000"/>
            <a:ext cx="10515600" cy="4351338"/>
          </a:xfrm>
          <a:prstGeom prst="rect">
            <a:avLst/>
          </a:prstGeom>
        </p:spPr>
        <p:txBody>
          <a:bodyPr vert="horz" lIns="72000" tIns="72000" rIns="72000" bIns="72000" rtlCol="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9BEB48-A766-FE4E-9E18-F507E92E573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80A06E1F-515A-E647-80D4-FF2764DD78D2}" type="datetimeFigureOut">
              <a:rPr lang="en-US" smtClean="0"/>
              <a:pPr/>
              <a:t>10/6/2025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69EA05-5427-B744-BEF1-FF72FEED23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22EEBB-62CC-0243-B944-A22AB80E98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F7505F6A-5BF9-494C-98BC-D988C2CFFF4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045A389C-5036-3F46-AB74-A198C9E40BB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900000" y="360000"/>
            <a:ext cx="2699775" cy="60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69508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2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2D1C392-69E7-110F-5C75-7D65BADC66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3F489D9-D892-05C9-2228-22F480BBD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C5EFCF-D471-296F-4E33-4707357CA6F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EF4ABC-A4D6-4943-9350-2794CA3296BA}" type="datetimeFigureOut">
              <a:rPr lang="en-GB" smtClean="0"/>
              <a:t>06/10/2025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49D688-E315-3722-B734-E7E59F598F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7DFDA-38D5-A83E-194B-3313DEC239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711B7F-CA5F-4C4C-BF04-912EBB06E5D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9574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hropshirelg.net/local-authority-online-forms/" TargetMode="External"/><Relationship Id="rId2" Type="http://schemas.openxmlformats.org/officeDocument/2006/relationships/hyperlink" Target="https://www.shropshirelg.net/safeguarding-and-child-protection/early-years-and-schools-safeguarding-policies-and-guidance/the-prevent-duty-preventing-terrorism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victimsupport.org.uk/resources/west-mercia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EB2222F2-FCA9-4949-851A-943970DC6C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54152" y="1122363"/>
            <a:ext cx="6889183" cy="4870474"/>
          </a:xfrm>
        </p:spPr>
        <p:txBody>
          <a:bodyPr/>
          <a:lstStyle/>
          <a:p>
            <a:r>
              <a:rPr lang="en-US" sz="8000" dirty="0"/>
              <a:t>DSL network</a:t>
            </a:r>
          </a:p>
          <a:p>
            <a:r>
              <a:rPr lang="en-GB" sz="4000" dirty="0"/>
              <a:t>Proactive Approaches to Tackling Hate Incidents in Schools</a:t>
            </a:r>
            <a:endParaRPr lang="en-US" sz="4000" dirty="0"/>
          </a:p>
          <a:p>
            <a:r>
              <a:rPr lang="en-US" sz="1400" dirty="0"/>
              <a:t>16.9.25</a:t>
            </a:r>
          </a:p>
          <a:p>
            <a:r>
              <a:rPr lang="en-US" sz="1400" dirty="0"/>
              <a:t>Jane Parsons (Education Access and Safeguarding Officer)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81A53B-DA63-293D-2DBA-06139A1388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5422" y="1122363"/>
            <a:ext cx="7857978" cy="804911"/>
          </a:xfrm>
        </p:spPr>
        <p:txBody>
          <a:bodyPr/>
          <a:lstStyle/>
          <a:p>
            <a:br>
              <a:rPr lang="en-GB" sz="3200" dirty="0"/>
            </a:b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5314351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7DB91C-C749-A5B0-7982-F6064911A4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1FD208CC-D038-ECB9-965F-CFB6AF68A6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8128" y="1268963"/>
            <a:ext cx="6889183" cy="2773776"/>
          </a:xfrm>
        </p:spPr>
        <p:txBody>
          <a:bodyPr/>
          <a:lstStyle/>
          <a:p>
            <a:r>
              <a:rPr lang="en-GB" sz="3600" dirty="0"/>
              <a:t>Why Proactive Work Matters</a:t>
            </a:r>
          </a:p>
          <a:p>
            <a:endParaRPr lang="en-GB" sz="1400" dirty="0"/>
          </a:p>
          <a:p>
            <a:r>
              <a:rPr lang="en-GB" dirty="0"/>
              <a:t>Early intervention reduces harm and escalation</a:t>
            </a:r>
          </a:p>
          <a:p>
            <a:r>
              <a:rPr lang="en-GB" dirty="0"/>
              <a:t>Builds inclusive, respectful school cultures</a:t>
            </a:r>
          </a:p>
          <a:p>
            <a:r>
              <a:rPr lang="en-GB" dirty="0"/>
              <a:t>Supports statutory duties under the Equality Act 2010 and Prevent Duty</a:t>
            </a:r>
          </a:p>
          <a:p>
            <a:r>
              <a:rPr lang="en-GB" dirty="0"/>
              <a:t>Empowers staff and students to respond confidently</a:t>
            </a:r>
          </a:p>
          <a:p>
            <a:endParaRPr lang="en-GB" dirty="0"/>
          </a:p>
          <a:p>
            <a:endParaRPr lang="en-US" sz="1400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0B875E7-A9A0-6C6B-9F20-2A0015C79D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95422" y="3965509"/>
            <a:ext cx="7857978" cy="2304661"/>
          </a:xfrm>
        </p:spPr>
        <p:txBody>
          <a:bodyPr/>
          <a:lstStyle/>
          <a:p>
            <a:br>
              <a:rPr lang="en-GB" sz="3200" dirty="0"/>
            </a:br>
            <a:br>
              <a:rPr lang="en-GB" sz="3200" dirty="0"/>
            </a:b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0181593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6890E-AE68-2A2C-AB27-BEB4DC1C7D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6600" y="1041400"/>
            <a:ext cx="7315200" cy="2387600"/>
          </a:xfrm>
        </p:spPr>
        <p:txBody>
          <a:bodyPr/>
          <a:lstStyle/>
          <a:p>
            <a:r>
              <a:rPr lang="en-GB" sz="3200" dirty="0"/>
              <a:t>Hate related incident report form</a:t>
            </a:r>
            <a:br>
              <a:rPr lang="en-GB" sz="1000" dirty="0"/>
            </a:br>
            <a:r>
              <a:rPr lang="en-GB" sz="1000" b="0" dirty="0"/>
              <a:t>While there is </a:t>
            </a:r>
            <a:r>
              <a:rPr lang="en-GB" sz="1000" dirty="0"/>
              <a:t>no statutory duty</a:t>
            </a:r>
            <a:r>
              <a:rPr lang="en-GB" sz="1000" b="0" dirty="0"/>
              <a:t> to report hate incidents to the local Authority schools are:</a:t>
            </a:r>
            <a:br>
              <a:rPr lang="en-GB" sz="1000" b="0" dirty="0"/>
            </a:br>
            <a:r>
              <a:rPr lang="en-GB" sz="1000" dirty="0"/>
              <a:t>Expected</a:t>
            </a:r>
            <a:r>
              <a:rPr lang="en-GB" sz="1000" b="0" dirty="0"/>
              <a:t> by Ofsted and the DfE to record and report hate-related incidents.</a:t>
            </a:r>
            <a:br>
              <a:rPr lang="en-GB" sz="1000" b="0" dirty="0"/>
            </a:br>
            <a:r>
              <a:rPr lang="en-GB" sz="1000" dirty="0"/>
              <a:t>Encouraged</a:t>
            </a:r>
            <a:r>
              <a:rPr lang="en-GB" sz="1000" b="0" dirty="0"/>
              <a:t> by Shropshire Council to use formal reporting tools to support safeguarding and community safety.</a:t>
            </a:r>
            <a:br>
              <a:rPr lang="en-GB" sz="1000" b="0" dirty="0"/>
            </a:br>
            <a:r>
              <a:rPr lang="en-GB" sz="1000" dirty="0"/>
              <a:t>Required</a:t>
            </a:r>
            <a:r>
              <a:rPr lang="en-GB" sz="1000" b="0" dirty="0"/>
              <a:t> to reflect their approach to hate-related incidents in key policies (e.g. behaviour, safeguarding, Prevent).</a:t>
            </a:r>
            <a:br>
              <a:rPr lang="en-GB" b="0" dirty="0"/>
            </a:b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AD9DCA-FEE3-39C3-44BE-21D3090007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2363057"/>
            <a:ext cx="7315200" cy="3453543"/>
          </a:xfrm>
        </p:spPr>
        <p:txBody>
          <a:bodyPr/>
          <a:lstStyle/>
          <a:p>
            <a:r>
              <a:rPr lang="en-GB" sz="1800" dirty="0"/>
              <a:t>The electronic form can be found either in the </a:t>
            </a:r>
            <a:r>
              <a:rPr lang="en-GB" sz="1800" dirty="0">
                <a:hlinkClick r:id="rId2"/>
              </a:rPr>
              <a:t>SLG - Safeguarding policies and guidance/the Prevent duty</a:t>
            </a:r>
            <a:endParaRPr lang="en-GB" sz="1800" dirty="0"/>
          </a:p>
          <a:p>
            <a:r>
              <a:rPr lang="en-GB" sz="1800" dirty="0"/>
              <a:t>Or</a:t>
            </a:r>
          </a:p>
          <a:p>
            <a:r>
              <a:rPr lang="en-GB" sz="1800" dirty="0">
                <a:hlinkClick r:id="rId3"/>
              </a:rPr>
              <a:t>Local Authority Online Forms</a:t>
            </a:r>
            <a:endParaRPr lang="en-GB" sz="1800" dirty="0"/>
          </a:p>
          <a:p>
            <a:r>
              <a:rPr lang="en-GB" sz="1800" dirty="0"/>
              <a:t>And all responses will automatically be sent to a dedicated email address</a:t>
            </a:r>
          </a:p>
          <a:p>
            <a:r>
              <a:rPr lang="en-GB" sz="1800" u="sng" dirty="0"/>
              <a:t>hateincidents@shropshire.gov.uk </a:t>
            </a:r>
          </a:p>
          <a:p>
            <a:r>
              <a:rPr lang="en-GB" sz="1800" dirty="0"/>
              <a:t>Who has contributed to development? </a:t>
            </a:r>
          </a:p>
          <a:p>
            <a:r>
              <a:rPr lang="en-GB" sz="1800" dirty="0"/>
              <a:t>Police, schools, Victim support, Scarf representative.</a:t>
            </a:r>
            <a:endParaRPr lang="en-GB" dirty="0"/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255699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A6B93D47-6773-5763-CAE3-47CD0BE08E3A}"/>
              </a:ext>
            </a:extLst>
          </p:cNvPr>
          <p:cNvGrpSpPr/>
          <p:nvPr/>
        </p:nvGrpSpPr>
        <p:grpSpPr>
          <a:xfrm>
            <a:off x="-3" y="2031325"/>
            <a:ext cx="12192003" cy="4826675"/>
            <a:chOff x="126607" y="1762577"/>
            <a:chExt cx="12192003" cy="2331010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E43F74C3-E075-93E4-D1FD-ED2026F2EDF5}"/>
                </a:ext>
              </a:extLst>
            </p:cNvPr>
            <p:cNvSpPr/>
            <p:nvPr/>
          </p:nvSpPr>
          <p:spPr>
            <a:xfrm>
              <a:off x="126607" y="1762577"/>
              <a:ext cx="12191999" cy="323174"/>
            </a:xfrm>
            <a:custGeom>
              <a:avLst/>
              <a:gdLst>
                <a:gd name="connsiteX0" fmla="*/ 0 w 11071271"/>
                <a:gd name="connsiteY0" fmla="*/ 120177 h 721049"/>
                <a:gd name="connsiteX1" fmla="*/ 120177 w 11071271"/>
                <a:gd name="connsiteY1" fmla="*/ 0 h 721049"/>
                <a:gd name="connsiteX2" fmla="*/ 10951094 w 11071271"/>
                <a:gd name="connsiteY2" fmla="*/ 0 h 721049"/>
                <a:gd name="connsiteX3" fmla="*/ 11071271 w 11071271"/>
                <a:gd name="connsiteY3" fmla="*/ 120177 h 721049"/>
                <a:gd name="connsiteX4" fmla="*/ 11071271 w 11071271"/>
                <a:gd name="connsiteY4" fmla="*/ 600872 h 721049"/>
                <a:gd name="connsiteX5" fmla="*/ 10951094 w 11071271"/>
                <a:gd name="connsiteY5" fmla="*/ 721049 h 721049"/>
                <a:gd name="connsiteX6" fmla="*/ 120177 w 11071271"/>
                <a:gd name="connsiteY6" fmla="*/ 721049 h 721049"/>
                <a:gd name="connsiteX7" fmla="*/ 0 w 11071271"/>
                <a:gd name="connsiteY7" fmla="*/ 600872 h 721049"/>
                <a:gd name="connsiteX8" fmla="*/ 0 w 11071271"/>
                <a:gd name="connsiteY8" fmla="*/ 120177 h 7210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071271" h="721049">
                  <a:moveTo>
                    <a:pt x="0" y="120177"/>
                  </a:moveTo>
                  <a:cubicBezTo>
                    <a:pt x="0" y="53805"/>
                    <a:pt x="53805" y="0"/>
                    <a:pt x="120177" y="0"/>
                  </a:cubicBezTo>
                  <a:lnTo>
                    <a:pt x="10951094" y="0"/>
                  </a:lnTo>
                  <a:cubicBezTo>
                    <a:pt x="11017466" y="0"/>
                    <a:pt x="11071271" y="53805"/>
                    <a:pt x="11071271" y="120177"/>
                  </a:cubicBezTo>
                  <a:lnTo>
                    <a:pt x="11071271" y="600872"/>
                  </a:lnTo>
                  <a:cubicBezTo>
                    <a:pt x="11071271" y="667244"/>
                    <a:pt x="11017466" y="721049"/>
                    <a:pt x="10951094" y="721049"/>
                  </a:cubicBezTo>
                  <a:lnTo>
                    <a:pt x="120177" y="721049"/>
                  </a:lnTo>
                  <a:cubicBezTo>
                    <a:pt x="53805" y="721049"/>
                    <a:pt x="0" y="667244"/>
                    <a:pt x="0" y="600872"/>
                  </a:cubicBezTo>
                  <a:lnTo>
                    <a:pt x="0" y="12017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4729" tIns="84729" rIns="84729" bIns="84729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600" kern="1200" dirty="0"/>
                <a:t>A hate crime is defined as</a:t>
              </a:r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753C4676-BC57-1D9E-E678-BAF9A74443D2}"/>
                </a:ext>
              </a:extLst>
            </p:cNvPr>
            <p:cNvSpPr/>
            <p:nvPr/>
          </p:nvSpPr>
          <p:spPr>
            <a:xfrm>
              <a:off x="126610" y="2085751"/>
              <a:ext cx="12192000" cy="615304"/>
            </a:xfrm>
            <a:custGeom>
              <a:avLst/>
              <a:gdLst>
                <a:gd name="connsiteX0" fmla="*/ 0 w 11071271"/>
                <a:gd name="connsiteY0" fmla="*/ 120177 h 721049"/>
                <a:gd name="connsiteX1" fmla="*/ 120177 w 11071271"/>
                <a:gd name="connsiteY1" fmla="*/ 0 h 721049"/>
                <a:gd name="connsiteX2" fmla="*/ 10951094 w 11071271"/>
                <a:gd name="connsiteY2" fmla="*/ 0 h 721049"/>
                <a:gd name="connsiteX3" fmla="*/ 11071271 w 11071271"/>
                <a:gd name="connsiteY3" fmla="*/ 120177 h 721049"/>
                <a:gd name="connsiteX4" fmla="*/ 11071271 w 11071271"/>
                <a:gd name="connsiteY4" fmla="*/ 600872 h 721049"/>
                <a:gd name="connsiteX5" fmla="*/ 10951094 w 11071271"/>
                <a:gd name="connsiteY5" fmla="*/ 721049 h 721049"/>
                <a:gd name="connsiteX6" fmla="*/ 120177 w 11071271"/>
                <a:gd name="connsiteY6" fmla="*/ 721049 h 721049"/>
                <a:gd name="connsiteX7" fmla="*/ 0 w 11071271"/>
                <a:gd name="connsiteY7" fmla="*/ 600872 h 721049"/>
                <a:gd name="connsiteX8" fmla="*/ 0 w 11071271"/>
                <a:gd name="connsiteY8" fmla="*/ 120177 h 7210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071271" h="721049">
                  <a:moveTo>
                    <a:pt x="0" y="120177"/>
                  </a:moveTo>
                  <a:cubicBezTo>
                    <a:pt x="0" y="53805"/>
                    <a:pt x="53805" y="0"/>
                    <a:pt x="120177" y="0"/>
                  </a:cubicBezTo>
                  <a:lnTo>
                    <a:pt x="10951094" y="0"/>
                  </a:lnTo>
                  <a:cubicBezTo>
                    <a:pt x="11017466" y="0"/>
                    <a:pt x="11071271" y="53805"/>
                    <a:pt x="11071271" y="120177"/>
                  </a:cubicBezTo>
                  <a:lnTo>
                    <a:pt x="11071271" y="600872"/>
                  </a:lnTo>
                  <a:cubicBezTo>
                    <a:pt x="11071271" y="667244"/>
                    <a:pt x="11017466" y="721049"/>
                    <a:pt x="10951094" y="721049"/>
                  </a:cubicBezTo>
                  <a:lnTo>
                    <a:pt x="120177" y="721049"/>
                  </a:lnTo>
                  <a:cubicBezTo>
                    <a:pt x="53805" y="721049"/>
                    <a:pt x="0" y="667244"/>
                    <a:pt x="0" y="600872"/>
                  </a:cubicBezTo>
                  <a:lnTo>
                    <a:pt x="0" y="120177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4729" tIns="84729" rIns="84729" bIns="84729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sz="1600" kern="1200" dirty="0"/>
                <a:t>'Any criminal offence which is perceived by the victim or any other person, to be motivated by hostility or prejudice based on a person's race or perceived race; religion or perceived religion; sexual orientation or perceived sexual orientation; disability or perceived disability and any crime motivated by hostility or prejudice against a person who is transgender or perceived to be transgender.'</a:t>
              </a:r>
            </a:p>
          </p:txBody>
        </p:sp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AFE65F6D-7B02-C341-DDFF-B0BE594B7520}"/>
                </a:ext>
              </a:extLst>
            </p:cNvPr>
            <p:cNvSpPr/>
            <p:nvPr/>
          </p:nvSpPr>
          <p:spPr>
            <a:xfrm>
              <a:off x="126608" y="2701055"/>
              <a:ext cx="12191999" cy="323174"/>
            </a:xfrm>
            <a:custGeom>
              <a:avLst/>
              <a:gdLst>
                <a:gd name="connsiteX0" fmla="*/ 0 w 11071271"/>
                <a:gd name="connsiteY0" fmla="*/ 120177 h 721049"/>
                <a:gd name="connsiteX1" fmla="*/ 120177 w 11071271"/>
                <a:gd name="connsiteY1" fmla="*/ 0 h 721049"/>
                <a:gd name="connsiteX2" fmla="*/ 10951094 w 11071271"/>
                <a:gd name="connsiteY2" fmla="*/ 0 h 721049"/>
                <a:gd name="connsiteX3" fmla="*/ 11071271 w 11071271"/>
                <a:gd name="connsiteY3" fmla="*/ 120177 h 721049"/>
                <a:gd name="connsiteX4" fmla="*/ 11071271 w 11071271"/>
                <a:gd name="connsiteY4" fmla="*/ 600872 h 721049"/>
                <a:gd name="connsiteX5" fmla="*/ 10951094 w 11071271"/>
                <a:gd name="connsiteY5" fmla="*/ 721049 h 721049"/>
                <a:gd name="connsiteX6" fmla="*/ 120177 w 11071271"/>
                <a:gd name="connsiteY6" fmla="*/ 721049 h 721049"/>
                <a:gd name="connsiteX7" fmla="*/ 0 w 11071271"/>
                <a:gd name="connsiteY7" fmla="*/ 600872 h 721049"/>
                <a:gd name="connsiteX8" fmla="*/ 0 w 11071271"/>
                <a:gd name="connsiteY8" fmla="*/ 120177 h 7210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071271" h="721049">
                  <a:moveTo>
                    <a:pt x="0" y="120177"/>
                  </a:moveTo>
                  <a:cubicBezTo>
                    <a:pt x="0" y="53805"/>
                    <a:pt x="53805" y="0"/>
                    <a:pt x="120177" y="0"/>
                  </a:cubicBezTo>
                  <a:lnTo>
                    <a:pt x="10951094" y="0"/>
                  </a:lnTo>
                  <a:cubicBezTo>
                    <a:pt x="11017466" y="0"/>
                    <a:pt x="11071271" y="53805"/>
                    <a:pt x="11071271" y="120177"/>
                  </a:cubicBezTo>
                  <a:lnTo>
                    <a:pt x="11071271" y="600872"/>
                  </a:lnTo>
                  <a:cubicBezTo>
                    <a:pt x="11071271" y="667244"/>
                    <a:pt x="11017466" y="721049"/>
                    <a:pt x="10951094" y="721049"/>
                  </a:cubicBezTo>
                  <a:lnTo>
                    <a:pt x="120177" y="721049"/>
                  </a:lnTo>
                  <a:cubicBezTo>
                    <a:pt x="53805" y="721049"/>
                    <a:pt x="0" y="667244"/>
                    <a:pt x="0" y="600872"/>
                  </a:cubicBezTo>
                  <a:lnTo>
                    <a:pt x="0" y="120177"/>
                  </a:lnTo>
                  <a:close/>
                </a:path>
              </a:pathLst>
            </a:custGeom>
            <a:solidFill>
              <a:schemeClr val="accent4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4729" tIns="84729" rIns="84729" bIns="84729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kern="1200" dirty="0"/>
                <a:t>A non-crime hate incident is defined as</a:t>
              </a:r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F70E7E8E-71CF-F3A4-8162-F008CDD6E3FF}"/>
                </a:ext>
              </a:extLst>
            </p:cNvPr>
            <p:cNvSpPr/>
            <p:nvPr/>
          </p:nvSpPr>
          <p:spPr>
            <a:xfrm>
              <a:off x="126610" y="3024229"/>
              <a:ext cx="12191997" cy="1069358"/>
            </a:xfrm>
            <a:custGeom>
              <a:avLst/>
              <a:gdLst>
                <a:gd name="connsiteX0" fmla="*/ 0 w 11071271"/>
                <a:gd name="connsiteY0" fmla="*/ 120177 h 721049"/>
                <a:gd name="connsiteX1" fmla="*/ 120177 w 11071271"/>
                <a:gd name="connsiteY1" fmla="*/ 0 h 721049"/>
                <a:gd name="connsiteX2" fmla="*/ 10951094 w 11071271"/>
                <a:gd name="connsiteY2" fmla="*/ 0 h 721049"/>
                <a:gd name="connsiteX3" fmla="*/ 11071271 w 11071271"/>
                <a:gd name="connsiteY3" fmla="*/ 120177 h 721049"/>
                <a:gd name="connsiteX4" fmla="*/ 11071271 w 11071271"/>
                <a:gd name="connsiteY4" fmla="*/ 600872 h 721049"/>
                <a:gd name="connsiteX5" fmla="*/ 10951094 w 11071271"/>
                <a:gd name="connsiteY5" fmla="*/ 721049 h 721049"/>
                <a:gd name="connsiteX6" fmla="*/ 120177 w 11071271"/>
                <a:gd name="connsiteY6" fmla="*/ 721049 h 721049"/>
                <a:gd name="connsiteX7" fmla="*/ 0 w 11071271"/>
                <a:gd name="connsiteY7" fmla="*/ 600872 h 721049"/>
                <a:gd name="connsiteX8" fmla="*/ 0 w 11071271"/>
                <a:gd name="connsiteY8" fmla="*/ 120177 h 72104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1071271" h="721049">
                  <a:moveTo>
                    <a:pt x="0" y="120177"/>
                  </a:moveTo>
                  <a:cubicBezTo>
                    <a:pt x="0" y="53805"/>
                    <a:pt x="53805" y="0"/>
                    <a:pt x="120177" y="0"/>
                  </a:cubicBezTo>
                  <a:lnTo>
                    <a:pt x="10951094" y="0"/>
                  </a:lnTo>
                  <a:cubicBezTo>
                    <a:pt x="11017466" y="0"/>
                    <a:pt x="11071271" y="53805"/>
                    <a:pt x="11071271" y="120177"/>
                  </a:cubicBezTo>
                  <a:lnTo>
                    <a:pt x="11071271" y="600872"/>
                  </a:lnTo>
                  <a:cubicBezTo>
                    <a:pt x="11071271" y="667244"/>
                    <a:pt x="11017466" y="721049"/>
                    <a:pt x="10951094" y="721049"/>
                  </a:cubicBezTo>
                  <a:lnTo>
                    <a:pt x="120177" y="721049"/>
                  </a:lnTo>
                  <a:cubicBezTo>
                    <a:pt x="53805" y="721049"/>
                    <a:pt x="0" y="667244"/>
                    <a:pt x="0" y="600872"/>
                  </a:cubicBezTo>
                  <a:lnTo>
                    <a:pt x="0" y="120177"/>
                  </a:lnTo>
                  <a:close/>
                </a:path>
              </a:pathLst>
            </a:custGeom>
            <a:solidFill>
              <a:srgbClr val="FFC000"/>
            </a:solidFill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84729" tIns="84729" rIns="84729" bIns="84729" numCol="1" spcCol="1270" anchor="ctr" anchorCtr="0">
              <a:noAutofit/>
            </a:bodyPr>
            <a:lstStyle/>
            <a:p>
              <a:pPr marL="0" lvl="0" indent="0" algn="l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en-GB" kern="1200" dirty="0"/>
                <a:t>Any incident where a crime has not been committed, but where it is perceived by the reporting person or any other person that the incident was motivated by hostility or prejudice based on a person's race or perceived race; religion or perceived religion; sexual orientation or perceived sexual orientation; disability or perceived disability and any crime motivated by hostility or prejudice against a person who is transgender or perceived to be transgender.’</a:t>
              </a:r>
            </a:p>
          </p:txBody>
        </p:sp>
      </p:grpSp>
      <p:sp>
        <p:nvSpPr>
          <p:cNvPr id="4" name="TextBox 3">
            <a:extLst>
              <a:ext uri="{FF2B5EF4-FFF2-40B4-BE49-F238E27FC236}">
                <a16:creationId xmlns:a16="http://schemas.microsoft.com/office/drawing/2014/main" id="{06C1D1A8-9E11-CE8C-31D9-1EAE4915FC51}"/>
              </a:ext>
            </a:extLst>
          </p:cNvPr>
          <p:cNvSpPr txBox="1"/>
          <p:nvPr/>
        </p:nvSpPr>
        <p:spPr>
          <a:xfrm>
            <a:off x="0" y="0"/>
            <a:ext cx="12191996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u="sng" dirty="0"/>
              <a:t>Hate related incident report form</a:t>
            </a:r>
          </a:p>
          <a:p>
            <a:r>
              <a:rPr lang="en-GB" sz="3600" b="1" u="sng" dirty="0">
                <a:solidFill>
                  <a:schemeClr val="accent1"/>
                </a:solidFill>
              </a:rPr>
              <a:t> Introduction to the form for schools and settings</a:t>
            </a:r>
            <a:endParaRPr lang="en-GB" sz="2000" b="1" u="sng" dirty="0">
              <a:solidFill>
                <a:schemeClr val="accent1"/>
              </a:solidFill>
            </a:endParaRPr>
          </a:p>
          <a:p>
            <a:r>
              <a:rPr lang="en-GB" sz="1600" dirty="0"/>
              <a:t>Shropshire Council will use the information below to contribute to the community safeguarding arrangements to help inform community-based interventions and encounter the problems identified. Specific support at your school/setting can be offered on request. Please contact hateincidents@shropshire.gov.uk for further information. To assist in the completion of this form, please find definitions below:</a:t>
            </a:r>
          </a:p>
        </p:txBody>
      </p:sp>
    </p:spTree>
    <p:extLst>
      <p:ext uri="{BB962C8B-B14F-4D97-AF65-F5344CB8AC3E}">
        <p14:creationId xmlns:p14="http://schemas.microsoft.com/office/powerpoint/2010/main" val="36352014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46AD7B-FA81-E049-616A-C494A50108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01F3CF-B77C-5002-A760-E764BD0895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6600" y="1390650"/>
            <a:ext cx="7315200" cy="4953000"/>
          </a:xfrm>
        </p:spPr>
        <p:txBody>
          <a:bodyPr/>
          <a:lstStyle/>
          <a:p>
            <a:br>
              <a:rPr lang="en-GB" sz="1800" dirty="0"/>
            </a:br>
            <a:br>
              <a:rPr lang="en-GB" b="0" dirty="0"/>
            </a:b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C00C5B-B2B0-9629-A533-B64A0D4DE0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66725" y="1181100"/>
            <a:ext cx="7686675" cy="4734508"/>
          </a:xfrm>
        </p:spPr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6A04BC-E1F1-0A29-D831-799E474A0A6D}"/>
              </a:ext>
            </a:extLst>
          </p:cNvPr>
          <p:cNvSpPr txBox="1"/>
          <p:nvPr/>
        </p:nvSpPr>
        <p:spPr>
          <a:xfrm>
            <a:off x="0" y="852041"/>
            <a:ext cx="12192000" cy="589392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chemeClr val="bg1"/>
                </a:solidFill>
              </a:rPr>
              <a:t>Hate related incident report form - </a:t>
            </a:r>
            <a:r>
              <a:rPr lang="en-GB" sz="1100" dirty="0">
                <a:solidFill>
                  <a:schemeClr val="bg1"/>
                </a:solidFill>
              </a:rPr>
              <a:t>What information do we ask for?</a:t>
            </a:r>
          </a:p>
          <a:p>
            <a:endParaRPr lang="en-GB" sz="1100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bg1"/>
                </a:solidFill>
              </a:rPr>
              <a:t>Setting type and name (including Early years, post 16, special and independent)</a:t>
            </a:r>
          </a:p>
          <a:p>
            <a:endParaRPr lang="en-GB" sz="1100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bg1"/>
                </a:solidFill>
              </a:rPr>
              <a:t>Early help locality base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100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bg1"/>
                </a:solidFill>
              </a:rPr>
              <a:t>Name  and role of referrer and contact details.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100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bg1"/>
                </a:solidFill>
              </a:rPr>
              <a:t>Age range of victim/s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100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bg1"/>
                </a:solidFill>
              </a:rPr>
              <a:t>Has parent/care been notified?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100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bg1"/>
                </a:solidFill>
              </a:rPr>
              <a:t>Ethnicity of victim.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100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bg1"/>
                </a:solidFill>
              </a:rPr>
              <a:t>Is the victim male/female/non-binary/prefer not to say/not known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100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bg1"/>
                </a:solidFill>
              </a:rPr>
              <a:t>Details for the person/s who have caused harm (as above)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100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bg1"/>
                </a:solidFill>
              </a:rPr>
              <a:t>Date of incident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100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bg1"/>
                </a:solidFill>
              </a:rPr>
              <a:t>Type of incident – verbal/physical/damage to property/online/graffiti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100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bg1"/>
                </a:solidFill>
              </a:rPr>
              <a:t>Place of incident  - classroom, school playground area, school canteen/dining area, on the way to school or setting, on the way home from school/setting.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100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bg1"/>
                </a:solidFill>
              </a:rPr>
              <a:t>Does the victim believe they were targeted because of …. (options relate to characteristics)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100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solidFill>
                  <a:schemeClr val="bg1"/>
                </a:solidFill>
              </a:rPr>
              <a:t>An overview of how the incident was dealt with. Have police been notified about the incident?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100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/>
              <a:t>Have you </a:t>
            </a:r>
            <a:r>
              <a:rPr lang="en-GB" sz="1100" dirty="0">
                <a:solidFill>
                  <a:schemeClr val="bg1"/>
                </a:solidFill>
              </a:rPr>
              <a:t>notified any other agencies about this incident? (Early help, Health professionals, LADO, Childrens </a:t>
            </a:r>
            <a:r>
              <a:rPr lang="en-GB" sz="1100" dirty="0"/>
              <a:t>social care, True Vision, Victim support, Governing body.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100" dirty="0"/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100" dirty="0">
              <a:solidFill>
                <a:schemeClr val="bg1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1100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7060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10EADE-7572-2034-9852-55538CC2E7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66AEFD-F372-3D2E-EF20-9E04E36D44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36600" y="1041400"/>
            <a:ext cx="7315200" cy="1253931"/>
          </a:xfrm>
        </p:spPr>
        <p:txBody>
          <a:bodyPr/>
          <a:lstStyle/>
          <a:p>
            <a:r>
              <a:rPr lang="en-GB" sz="3200" dirty="0"/>
              <a:t>How can the LA support and what will we do with the information?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2DC6993E-9C6A-EBE6-9285-25AB1B389D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38200" y="2230016"/>
            <a:ext cx="7315200" cy="3027784"/>
          </a:xfrm>
        </p:spPr>
        <p:txBody>
          <a:bodyPr/>
          <a:lstStyle/>
          <a:p>
            <a:r>
              <a:rPr lang="en-GB" dirty="0"/>
              <a:t>Data analysis to ensure support is focused and relevant. Identifying key themes/localities/age group within Shropshire </a:t>
            </a:r>
          </a:p>
          <a:p>
            <a:r>
              <a:rPr lang="en-GB" dirty="0"/>
              <a:t>Partnership working with police, schools, Voluntary organisations, parents, Department for Education Victim support – promoting the I am ME! Project </a:t>
            </a:r>
            <a:r>
              <a:rPr lang="en-GB" dirty="0">
                <a:hlinkClick r:id="rId2"/>
              </a:rPr>
              <a:t>https://www.victimsupport.org.uk/resources/west-mercia/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2181905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7b37178d-3180-4666-a039-d1fc4f3c29c2" xsi:nil="true"/>
    <lcf76f155ced4ddcb4097134ff3c332f xmlns="e557bbdc-7c45-46d3-9322-786b8d3d81ce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B1996ADB0966946831600928F749DA2" ma:contentTypeVersion="20" ma:contentTypeDescription="Create a new document." ma:contentTypeScope="" ma:versionID="78efa057c34fdbd19994a7a7f44ccbe5">
  <xsd:schema xmlns:xsd="http://www.w3.org/2001/XMLSchema" xmlns:xs="http://www.w3.org/2001/XMLSchema" xmlns:p="http://schemas.microsoft.com/office/2006/metadata/properties" xmlns:ns2="e557bbdc-7c45-46d3-9322-786b8d3d81ce" xmlns:ns3="7b37178d-3180-4666-a039-d1fc4f3c29c2" targetNamespace="http://schemas.microsoft.com/office/2006/metadata/properties" ma:root="true" ma:fieldsID="8abeabeb3297dad099f58c43e49c1999" ns2:_="" ns3:_="">
    <xsd:import namespace="e557bbdc-7c45-46d3-9322-786b8d3d81ce"/>
    <xsd:import namespace="7b37178d-3180-4666-a039-d1fc4f3c29c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57bbdc-7c45-46d3-9322-786b8d3d81c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28547526-a6f0-4707-a276-51d9665081d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5" nillable="true" ma:displayName="MediaServiceBillingMetadata" ma:hidden="true" ma:internalName="MediaServiceBillingMetadata" ma:readOnly="true">
      <xsd:simpleType>
        <xsd:restriction base="dms:Note"/>
      </xsd:simpleType>
    </xsd:element>
    <xsd:element name="MediaServiceLocation" ma:index="26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b37178d-3180-4666-a039-d1fc4f3c29c2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cfe6be30-f62d-49e9-bce5-d7140a1d24b7}" ma:internalName="TaxCatchAll" ma:showField="CatchAllData" ma:web="7b37178d-3180-4666-a039-d1fc4f3c29c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E56FF84-8345-4A98-B1F9-7360F13884B1}">
  <ds:schemaRefs>
    <ds:schemaRef ds:uri="http://schemas.microsoft.com/office/2006/metadata/properties"/>
    <ds:schemaRef ds:uri="http://schemas.microsoft.com/office/infopath/2007/PartnerControls"/>
    <ds:schemaRef ds:uri="7b37178d-3180-4666-a039-d1fc4f3c29c2"/>
    <ds:schemaRef ds:uri="e557bbdc-7c45-46d3-9322-786b8d3d81ce"/>
  </ds:schemaRefs>
</ds:datastoreItem>
</file>

<file path=customXml/itemProps2.xml><?xml version="1.0" encoding="utf-8"?>
<ds:datastoreItem xmlns:ds="http://schemas.openxmlformats.org/officeDocument/2006/customXml" ds:itemID="{F2D779C4-7281-49C1-ABC9-EC0F7E2B8A8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0E013FF-FF35-4C9D-9362-3CE7C62589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57bbdc-7c45-46d3-9322-786b8d3d81ce"/>
    <ds:schemaRef ds:uri="7b37178d-3180-4666-a039-d1fc4f3c29c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4985</TotalTime>
  <Words>712</Words>
  <Application>Microsoft Office PowerPoint</Application>
  <PresentationFormat>Widescreen</PresentationFormat>
  <Paragraphs>64</Paragraphs>
  <Slides>6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8" baseType="lpstr">
      <vt:lpstr>1_Office Theme</vt:lpstr>
      <vt:lpstr>Office Theme</vt:lpstr>
      <vt:lpstr> </vt:lpstr>
      <vt:lpstr>  </vt:lpstr>
      <vt:lpstr>Hate related incident report form While there is no statutory duty to report hate incidents to the local Authority schools are: Expected by Ofsted and the DfE to record and report hate-related incidents. Encouraged by Shropshire Council to use formal reporting tools to support safeguarding and community safety. Required to reflect their approach to hate-related incidents in key policies (e.g. behaviour, safeguarding, Prevent). </vt:lpstr>
      <vt:lpstr>PowerPoint Presentation</vt:lpstr>
      <vt:lpstr>  </vt:lpstr>
      <vt:lpstr>How can the LA support and what will we do with the information?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Hate incident reporting task and finish group.  </dc:title>
  <dc:creator>Jane Parsons</dc:creator>
  <cp:lastModifiedBy>Emma Harding-Safeguarding</cp:lastModifiedBy>
  <cp:revision>6</cp:revision>
  <dcterms:created xsi:type="dcterms:W3CDTF">2024-04-25T16:12:05Z</dcterms:created>
  <dcterms:modified xsi:type="dcterms:W3CDTF">2025-10-06T11:32:48Z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0x0101000B1996ADB0966946831600928F749DA2</vt:lpwstr>
  </property>
  <property fmtid="{D5CDD505-2E9C-101B-9397-08002B2CF9AE}" pid="3" name="MediaServiceImageTags">
    <vt:lpwstr/>
  </property>
</Properties>
</file>