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511" r:id="rId3"/>
    <p:sldId id="531" r:id="rId4"/>
    <p:sldId id="513" r:id="rId5"/>
    <p:sldId id="518" r:id="rId6"/>
    <p:sldId id="519" r:id="rId7"/>
    <p:sldId id="520" r:id="rId8"/>
    <p:sldId id="504" r:id="rId9"/>
    <p:sldId id="532" r:id="rId10"/>
    <p:sldId id="510" r:id="rId11"/>
    <p:sldId id="521" r:id="rId12"/>
    <p:sldId id="523" r:id="rId13"/>
    <p:sldId id="524" r:id="rId14"/>
    <p:sldId id="525" r:id="rId15"/>
    <p:sldId id="526" r:id="rId16"/>
    <p:sldId id="527" r:id="rId17"/>
    <p:sldId id="528" r:id="rId18"/>
    <p:sldId id="529" r:id="rId19"/>
    <p:sldId id="53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8209AB-F83E-4C30-9B12-A2BA84B8E10B}" v="7" dt="2025-09-01T09:07:01.8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7351" autoAdjust="0"/>
  </p:normalViewPr>
  <p:slideViewPr>
    <p:cSldViewPr snapToGrid="0">
      <p:cViewPr varScale="1">
        <p:scale>
          <a:sx n="81" d="100"/>
          <a:sy n="81" d="100"/>
        </p:scale>
        <p:origin x="456"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verley Jones" userId="902ebd1c-631c-4f88-908a-acb65098e710" providerId="ADAL" clId="{C48209AB-F83E-4C30-9B12-A2BA84B8E10B}"/>
    <pc:docChg chg="custSel addSld modSld">
      <pc:chgData name="Beverley Jones" userId="902ebd1c-631c-4f88-908a-acb65098e710" providerId="ADAL" clId="{C48209AB-F83E-4C30-9B12-A2BA84B8E10B}" dt="2025-09-01T09:07:36.744" v="986" actId="20577"/>
      <pc:docMkLst>
        <pc:docMk/>
      </pc:docMkLst>
      <pc:sldChg chg="addSp delSp modSp mod modNotesTx">
        <pc:chgData name="Beverley Jones" userId="902ebd1c-631c-4f88-908a-acb65098e710" providerId="ADAL" clId="{C48209AB-F83E-4C30-9B12-A2BA84B8E10B}" dt="2025-09-01T09:07:36.744" v="986" actId="20577"/>
        <pc:sldMkLst>
          <pc:docMk/>
          <pc:sldMk cId="21770289" sldId="504"/>
        </pc:sldMkLst>
        <pc:spChg chg="mod">
          <ac:chgData name="Beverley Jones" userId="902ebd1c-631c-4f88-908a-acb65098e710" providerId="ADAL" clId="{C48209AB-F83E-4C30-9B12-A2BA84B8E10B}" dt="2025-09-01T08:50:44.990" v="178" actId="1076"/>
          <ac:spMkLst>
            <pc:docMk/>
            <pc:sldMk cId="21770289" sldId="504"/>
            <ac:spMk id="2" creationId="{C47873F5-0BC6-1104-3C74-BC2A9640D533}"/>
          </ac:spMkLst>
        </pc:spChg>
        <pc:spChg chg="add del mod">
          <ac:chgData name="Beverley Jones" userId="902ebd1c-631c-4f88-908a-acb65098e710" providerId="ADAL" clId="{C48209AB-F83E-4C30-9B12-A2BA84B8E10B}" dt="2025-09-01T08:49:41.259" v="162"/>
          <ac:spMkLst>
            <pc:docMk/>
            <pc:sldMk cId="21770289" sldId="504"/>
            <ac:spMk id="5" creationId="{76AA8ED3-DA71-55BF-472F-E3F413D6569E}"/>
          </ac:spMkLst>
        </pc:spChg>
        <pc:spChg chg="del mod">
          <ac:chgData name="Beverley Jones" userId="902ebd1c-631c-4f88-908a-acb65098e710" providerId="ADAL" clId="{C48209AB-F83E-4C30-9B12-A2BA84B8E10B}" dt="2025-09-01T08:50:09.503" v="167" actId="478"/>
          <ac:spMkLst>
            <pc:docMk/>
            <pc:sldMk cId="21770289" sldId="504"/>
            <ac:spMk id="7" creationId="{A8493402-5B81-6636-5BB5-2F52799EFA66}"/>
          </ac:spMkLst>
        </pc:spChg>
        <pc:spChg chg="add mod">
          <ac:chgData name="Beverley Jones" userId="902ebd1c-631c-4f88-908a-acb65098e710" providerId="ADAL" clId="{C48209AB-F83E-4C30-9B12-A2BA84B8E10B}" dt="2025-09-01T09:07:36.744" v="986" actId="20577"/>
          <ac:spMkLst>
            <pc:docMk/>
            <pc:sldMk cId="21770289" sldId="504"/>
            <ac:spMk id="9" creationId="{1F7C9EE5-C2CA-57B6-192B-EB276F87DDEC}"/>
          </ac:spMkLst>
        </pc:spChg>
        <pc:spChg chg="del mod">
          <ac:chgData name="Beverley Jones" userId="902ebd1c-631c-4f88-908a-acb65098e710" providerId="ADAL" clId="{C48209AB-F83E-4C30-9B12-A2BA84B8E10B}" dt="2025-09-01T08:50:17.172" v="171"/>
          <ac:spMkLst>
            <pc:docMk/>
            <pc:sldMk cId="21770289" sldId="504"/>
            <ac:spMk id="12" creationId="{F2E1A8BD-473B-F278-9510-44897DF68EAD}"/>
          </ac:spMkLst>
        </pc:spChg>
        <pc:picChg chg="mod">
          <ac:chgData name="Beverley Jones" userId="902ebd1c-631c-4f88-908a-acb65098e710" providerId="ADAL" clId="{C48209AB-F83E-4C30-9B12-A2BA84B8E10B}" dt="2025-09-01T08:50:38.700" v="177" actId="1076"/>
          <ac:picMkLst>
            <pc:docMk/>
            <pc:sldMk cId="21770289" sldId="504"/>
            <ac:picMk id="11" creationId="{27B582FE-0D85-85C6-5DFC-D046181831CD}"/>
          </ac:picMkLst>
        </pc:picChg>
        <pc:cxnChg chg="del">
          <ac:chgData name="Beverley Jones" userId="902ebd1c-631c-4f88-908a-acb65098e710" providerId="ADAL" clId="{C48209AB-F83E-4C30-9B12-A2BA84B8E10B}" dt="2025-09-01T08:50:17.170" v="169" actId="478"/>
          <ac:cxnSpMkLst>
            <pc:docMk/>
            <pc:sldMk cId="21770289" sldId="504"/>
            <ac:cxnSpMk id="16" creationId="{58B751F6-83E2-4E68-951C-B40B1FB1DB39}"/>
          </ac:cxnSpMkLst>
        </pc:cxnChg>
        <pc:cxnChg chg="del">
          <ac:chgData name="Beverley Jones" userId="902ebd1c-631c-4f88-908a-acb65098e710" providerId="ADAL" clId="{C48209AB-F83E-4C30-9B12-A2BA84B8E10B}" dt="2025-09-01T08:50:19.128" v="172" actId="478"/>
          <ac:cxnSpMkLst>
            <pc:docMk/>
            <pc:sldMk cId="21770289" sldId="504"/>
            <ac:cxnSpMk id="18" creationId="{F518F91D-03D1-03ED-7895-9C41FB079552}"/>
          </ac:cxnSpMkLst>
        </pc:cxnChg>
        <pc:cxnChg chg="del">
          <ac:chgData name="Beverley Jones" userId="902ebd1c-631c-4f88-908a-acb65098e710" providerId="ADAL" clId="{C48209AB-F83E-4C30-9B12-A2BA84B8E10B}" dt="2025-09-01T08:50:20.415" v="173" actId="478"/>
          <ac:cxnSpMkLst>
            <pc:docMk/>
            <pc:sldMk cId="21770289" sldId="504"/>
            <ac:cxnSpMk id="20" creationId="{9049A8B2-89EC-EAFF-DDAC-213129968586}"/>
          </ac:cxnSpMkLst>
        </pc:cxnChg>
        <pc:cxnChg chg="del">
          <ac:chgData name="Beverley Jones" userId="902ebd1c-631c-4f88-908a-acb65098e710" providerId="ADAL" clId="{C48209AB-F83E-4C30-9B12-A2BA84B8E10B}" dt="2025-09-01T08:50:21.738" v="174" actId="478"/>
          <ac:cxnSpMkLst>
            <pc:docMk/>
            <pc:sldMk cId="21770289" sldId="504"/>
            <ac:cxnSpMk id="27" creationId="{D8986FDA-C0A7-F43E-5F60-FF68A281E9B2}"/>
          </ac:cxnSpMkLst>
        </pc:cxnChg>
        <pc:cxnChg chg="del">
          <ac:chgData name="Beverley Jones" userId="902ebd1c-631c-4f88-908a-acb65098e710" providerId="ADAL" clId="{C48209AB-F83E-4C30-9B12-A2BA84B8E10B}" dt="2025-09-01T08:50:23.016" v="175" actId="478"/>
          <ac:cxnSpMkLst>
            <pc:docMk/>
            <pc:sldMk cId="21770289" sldId="504"/>
            <ac:cxnSpMk id="29" creationId="{22AA2B1D-BC2D-8DF5-9D6E-9B0FFF4B8D03}"/>
          </ac:cxnSpMkLst>
        </pc:cxnChg>
      </pc:sldChg>
      <pc:sldChg chg="modSp mod">
        <pc:chgData name="Beverley Jones" userId="902ebd1c-631c-4f88-908a-acb65098e710" providerId="ADAL" clId="{C48209AB-F83E-4C30-9B12-A2BA84B8E10B}" dt="2025-09-01T09:07:01.816" v="984" actId="113"/>
        <pc:sldMkLst>
          <pc:docMk/>
          <pc:sldMk cId="142746363" sldId="511"/>
        </pc:sldMkLst>
        <pc:spChg chg="mod">
          <ac:chgData name="Beverley Jones" userId="902ebd1c-631c-4f88-908a-acb65098e710" providerId="ADAL" clId="{C48209AB-F83E-4C30-9B12-A2BA84B8E10B}" dt="2025-09-01T09:07:01.816" v="984" actId="113"/>
          <ac:spMkLst>
            <pc:docMk/>
            <pc:sldMk cId="142746363" sldId="511"/>
            <ac:spMk id="7" creationId="{A3012254-1C65-6A42-0F6B-A970788200CE}"/>
          </ac:spMkLst>
        </pc:spChg>
      </pc:sldChg>
      <pc:sldChg chg="modSp mod">
        <pc:chgData name="Beverley Jones" userId="902ebd1c-631c-4f88-908a-acb65098e710" providerId="ADAL" clId="{C48209AB-F83E-4C30-9B12-A2BA84B8E10B}" dt="2025-08-19T16:10:11.413" v="0" actId="20577"/>
        <pc:sldMkLst>
          <pc:docMk/>
          <pc:sldMk cId="437464956" sldId="520"/>
        </pc:sldMkLst>
        <pc:spChg chg="mod">
          <ac:chgData name="Beverley Jones" userId="902ebd1c-631c-4f88-908a-acb65098e710" providerId="ADAL" clId="{C48209AB-F83E-4C30-9B12-A2BA84B8E10B}" dt="2025-08-19T16:10:11.413" v="0" actId="20577"/>
          <ac:spMkLst>
            <pc:docMk/>
            <pc:sldMk cId="437464956" sldId="520"/>
            <ac:spMk id="5" creationId="{5345B475-5904-9034-5D66-0E4E9F0D23BE}"/>
          </ac:spMkLst>
        </pc:spChg>
      </pc:sldChg>
      <pc:sldChg chg="modSp mod">
        <pc:chgData name="Beverley Jones" userId="902ebd1c-631c-4f88-908a-acb65098e710" providerId="ADAL" clId="{C48209AB-F83E-4C30-9B12-A2BA84B8E10B}" dt="2025-09-01T09:05:37.358" v="979" actId="20577"/>
        <pc:sldMkLst>
          <pc:docMk/>
          <pc:sldMk cId="1587530509" sldId="530"/>
        </pc:sldMkLst>
        <pc:spChg chg="mod">
          <ac:chgData name="Beverley Jones" userId="902ebd1c-631c-4f88-908a-acb65098e710" providerId="ADAL" clId="{C48209AB-F83E-4C30-9B12-A2BA84B8E10B}" dt="2025-09-01T09:05:37.358" v="979" actId="20577"/>
          <ac:spMkLst>
            <pc:docMk/>
            <pc:sldMk cId="1587530509" sldId="530"/>
            <ac:spMk id="7" creationId="{A0EF4250-D09A-104C-7DB6-86A8304C162B}"/>
          </ac:spMkLst>
        </pc:spChg>
      </pc:sldChg>
      <pc:sldChg chg="add modNotesTx">
        <pc:chgData name="Beverley Jones" userId="902ebd1c-631c-4f88-908a-acb65098e710" providerId="ADAL" clId="{C48209AB-F83E-4C30-9B12-A2BA84B8E10B}" dt="2025-09-01T09:06:11.738" v="981" actId="6549"/>
        <pc:sldMkLst>
          <pc:docMk/>
          <pc:sldMk cId="2082323238" sldId="53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FE0F09-BF9A-4FA9-944F-80CEAD1616D0}" type="datetimeFigureOut">
              <a:rPr lang="en-GB" smtClean="0"/>
              <a:t>01/09/2025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A2D5F7-7EC7-4FC6-BAB0-64B09CD5C36D}" type="slidenum">
              <a:rPr lang="en-GB" smtClean="0"/>
              <a:t>‹#›</a:t>
            </a:fld>
            <a:endParaRPr lang="en-GB"/>
          </a:p>
        </p:txBody>
      </p:sp>
    </p:spTree>
    <p:extLst>
      <p:ext uri="{BB962C8B-B14F-4D97-AF65-F5344CB8AC3E}">
        <p14:creationId xmlns:p14="http://schemas.microsoft.com/office/powerpoint/2010/main" val="1586417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92571C-D6F7-401D-8D11-2A136E92074C}" type="slidenum">
              <a:rPr lang="en-GB" smtClean="0"/>
              <a:t>2</a:t>
            </a:fld>
            <a:endParaRPr lang="en-GB"/>
          </a:p>
        </p:txBody>
      </p:sp>
    </p:spTree>
    <p:extLst>
      <p:ext uri="{BB962C8B-B14F-4D97-AF65-F5344CB8AC3E}">
        <p14:creationId xmlns:p14="http://schemas.microsoft.com/office/powerpoint/2010/main" val="513908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DD687-961C-DAD0-2269-BFF150C96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A90801-A38A-8B7E-B809-C86745C3D7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EB24AB-0E6A-7AC6-3B39-8B7DF370131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0EE1A13-EB96-CED6-64A0-A38D62CED03E}"/>
              </a:ext>
            </a:extLst>
          </p:cNvPr>
          <p:cNvSpPr>
            <a:spLocks noGrp="1"/>
          </p:cNvSpPr>
          <p:nvPr>
            <p:ph type="sldNum" sz="quarter" idx="5"/>
          </p:nvPr>
        </p:nvSpPr>
        <p:spPr/>
        <p:txBody>
          <a:bodyPr/>
          <a:lstStyle/>
          <a:p>
            <a:fld id="{A8A2D5F7-7EC7-4FC6-BAB0-64B09CD5C36D}" type="slidenum">
              <a:rPr lang="en-GB" smtClean="0"/>
              <a:t>11</a:t>
            </a:fld>
            <a:endParaRPr lang="en-GB"/>
          </a:p>
        </p:txBody>
      </p:sp>
    </p:spTree>
    <p:extLst>
      <p:ext uri="{BB962C8B-B14F-4D97-AF65-F5344CB8AC3E}">
        <p14:creationId xmlns:p14="http://schemas.microsoft.com/office/powerpoint/2010/main" val="976987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F16BA-1E41-9C35-2048-16EC5CD13E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79D00A-36A0-6EAE-1357-07A586724E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BF04DA-413B-CAB7-299C-C780EB01A60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E91B399-32FC-E10D-A5E1-74EFC6B9BEF7}"/>
              </a:ext>
            </a:extLst>
          </p:cNvPr>
          <p:cNvSpPr>
            <a:spLocks noGrp="1"/>
          </p:cNvSpPr>
          <p:nvPr>
            <p:ph type="sldNum" sz="quarter" idx="5"/>
          </p:nvPr>
        </p:nvSpPr>
        <p:spPr/>
        <p:txBody>
          <a:bodyPr/>
          <a:lstStyle/>
          <a:p>
            <a:fld id="{A8A2D5F7-7EC7-4FC6-BAB0-64B09CD5C36D}" type="slidenum">
              <a:rPr lang="en-GB" smtClean="0"/>
              <a:t>12</a:t>
            </a:fld>
            <a:endParaRPr lang="en-GB"/>
          </a:p>
        </p:txBody>
      </p:sp>
    </p:spTree>
    <p:extLst>
      <p:ext uri="{BB962C8B-B14F-4D97-AF65-F5344CB8AC3E}">
        <p14:creationId xmlns:p14="http://schemas.microsoft.com/office/powerpoint/2010/main" val="872410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C43FE-4839-DA33-8E41-4AF062DD6D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0798F1-E20B-F8A2-282B-79D256B189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93003A-0A00-8AF6-3E81-7B80B4BB073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0BD16F-AADD-E556-A9FD-C8856FA6921C}"/>
              </a:ext>
            </a:extLst>
          </p:cNvPr>
          <p:cNvSpPr>
            <a:spLocks noGrp="1"/>
          </p:cNvSpPr>
          <p:nvPr>
            <p:ph type="sldNum" sz="quarter" idx="5"/>
          </p:nvPr>
        </p:nvSpPr>
        <p:spPr/>
        <p:txBody>
          <a:bodyPr/>
          <a:lstStyle/>
          <a:p>
            <a:fld id="{A8A2D5F7-7EC7-4FC6-BAB0-64B09CD5C36D}" type="slidenum">
              <a:rPr lang="en-GB" smtClean="0"/>
              <a:t>13</a:t>
            </a:fld>
            <a:endParaRPr lang="en-GB"/>
          </a:p>
        </p:txBody>
      </p:sp>
    </p:spTree>
    <p:extLst>
      <p:ext uri="{BB962C8B-B14F-4D97-AF65-F5344CB8AC3E}">
        <p14:creationId xmlns:p14="http://schemas.microsoft.com/office/powerpoint/2010/main" val="4223067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FA22D-C16D-8784-C6DA-CB5D9655DA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14F696-D000-10D7-99BF-9973154CB8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569FA4-F53A-7D77-AE56-6300FE0A22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7F8669E-2F23-631A-CBDD-0D1D4E090000}"/>
              </a:ext>
            </a:extLst>
          </p:cNvPr>
          <p:cNvSpPr>
            <a:spLocks noGrp="1"/>
          </p:cNvSpPr>
          <p:nvPr>
            <p:ph type="sldNum" sz="quarter" idx="5"/>
          </p:nvPr>
        </p:nvSpPr>
        <p:spPr/>
        <p:txBody>
          <a:bodyPr/>
          <a:lstStyle/>
          <a:p>
            <a:fld id="{A8A2D5F7-7EC7-4FC6-BAB0-64B09CD5C36D}" type="slidenum">
              <a:rPr lang="en-GB" smtClean="0"/>
              <a:t>14</a:t>
            </a:fld>
            <a:endParaRPr lang="en-GB"/>
          </a:p>
        </p:txBody>
      </p:sp>
    </p:spTree>
    <p:extLst>
      <p:ext uri="{BB962C8B-B14F-4D97-AF65-F5344CB8AC3E}">
        <p14:creationId xmlns:p14="http://schemas.microsoft.com/office/powerpoint/2010/main" val="4237369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630F3-C2DF-6DC6-C0D1-48C3F8B626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430310-E4CB-CB98-0B53-0C531E62AA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310BD2-6D95-C6CC-8D5A-701596D533E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8C8BE8-C022-E1A5-8AE5-8D514CDECD0E}"/>
              </a:ext>
            </a:extLst>
          </p:cNvPr>
          <p:cNvSpPr>
            <a:spLocks noGrp="1"/>
          </p:cNvSpPr>
          <p:nvPr>
            <p:ph type="sldNum" sz="quarter" idx="5"/>
          </p:nvPr>
        </p:nvSpPr>
        <p:spPr/>
        <p:txBody>
          <a:bodyPr/>
          <a:lstStyle/>
          <a:p>
            <a:fld id="{A8A2D5F7-7EC7-4FC6-BAB0-64B09CD5C36D}" type="slidenum">
              <a:rPr lang="en-GB" smtClean="0"/>
              <a:t>15</a:t>
            </a:fld>
            <a:endParaRPr lang="en-GB"/>
          </a:p>
        </p:txBody>
      </p:sp>
    </p:spTree>
    <p:extLst>
      <p:ext uri="{BB962C8B-B14F-4D97-AF65-F5344CB8AC3E}">
        <p14:creationId xmlns:p14="http://schemas.microsoft.com/office/powerpoint/2010/main" val="3109708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8AF8E-6664-BB7B-524F-61B23AEF7B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8727E9-BD50-2C2A-0952-640997C34E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97D4CF-2326-72FA-CB6F-0981174FC70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CBE3DD0-1958-142D-A9E7-A2BD6025A255}"/>
              </a:ext>
            </a:extLst>
          </p:cNvPr>
          <p:cNvSpPr>
            <a:spLocks noGrp="1"/>
          </p:cNvSpPr>
          <p:nvPr>
            <p:ph type="sldNum" sz="quarter" idx="5"/>
          </p:nvPr>
        </p:nvSpPr>
        <p:spPr/>
        <p:txBody>
          <a:bodyPr/>
          <a:lstStyle/>
          <a:p>
            <a:fld id="{A8A2D5F7-7EC7-4FC6-BAB0-64B09CD5C36D}" type="slidenum">
              <a:rPr lang="en-GB" smtClean="0"/>
              <a:t>16</a:t>
            </a:fld>
            <a:endParaRPr lang="en-GB"/>
          </a:p>
        </p:txBody>
      </p:sp>
    </p:spTree>
    <p:extLst>
      <p:ext uri="{BB962C8B-B14F-4D97-AF65-F5344CB8AC3E}">
        <p14:creationId xmlns:p14="http://schemas.microsoft.com/office/powerpoint/2010/main" val="4130780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82694-E6B6-013C-8F7F-A837D0107B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5919E3-862A-668B-B62F-A57C2A4874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96999E-84D0-85FE-9166-BC511C63117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47B3F0-5E16-06EF-4111-82AEE9B53F32}"/>
              </a:ext>
            </a:extLst>
          </p:cNvPr>
          <p:cNvSpPr>
            <a:spLocks noGrp="1"/>
          </p:cNvSpPr>
          <p:nvPr>
            <p:ph type="sldNum" sz="quarter" idx="5"/>
          </p:nvPr>
        </p:nvSpPr>
        <p:spPr/>
        <p:txBody>
          <a:bodyPr/>
          <a:lstStyle/>
          <a:p>
            <a:fld id="{A8A2D5F7-7EC7-4FC6-BAB0-64B09CD5C36D}" type="slidenum">
              <a:rPr lang="en-GB" smtClean="0"/>
              <a:t>17</a:t>
            </a:fld>
            <a:endParaRPr lang="en-GB"/>
          </a:p>
        </p:txBody>
      </p:sp>
    </p:spTree>
    <p:extLst>
      <p:ext uri="{BB962C8B-B14F-4D97-AF65-F5344CB8AC3E}">
        <p14:creationId xmlns:p14="http://schemas.microsoft.com/office/powerpoint/2010/main" val="3079583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6D1A6-D42B-17C7-B214-D9C878B437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F1DDA6-2887-226C-A611-08417E7745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2E92FB-B8ED-2753-A57A-504BD13C3D8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D830E7-B920-0628-6DD5-D93A4C2E714E}"/>
              </a:ext>
            </a:extLst>
          </p:cNvPr>
          <p:cNvSpPr>
            <a:spLocks noGrp="1"/>
          </p:cNvSpPr>
          <p:nvPr>
            <p:ph type="sldNum" sz="quarter" idx="5"/>
          </p:nvPr>
        </p:nvSpPr>
        <p:spPr/>
        <p:txBody>
          <a:bodyPr/>
          <a:lstStyle/>
          <a:p>
            <a:fld id="{A8A2D5F7-7EC7-4FC6-BAB0-64B09CD5C36D}" type="slidenum">
              <a:rPr lang="en-GB" smtClean="0"/>
              <a:t>18</a:t>
            </a:fld>
            <a:endParaRPr lang="en-GB"/>
          </a:p>
        </p:txBody>
      </p:sp>
    </p:spTree>
    <p:extLst>
      <p:ext uri="{BB962C8B-B14F-4D97-AF65-F5344CB8AC3E}">
        <p14:creationId xmlns:p14="http://schemas.microsoft.com/office/powerpoint/2010/main" val="2407866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70534-9B5C-E96A-398E-D8CF7CE92E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55D4B5-893F-3A34-C506-327D85AE01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C4171A-4302-2F63-A140-65DC36BB4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D4C267D-E9A8-7463-BB0A-95F5B1B931A7}"/>
              </a:ext>
            </a:extLst>
          </p:cNvPr>
          <p:cNvSpPr>
            <a:spLocks noGrp="1"/>
          </p:cNvSpPr>
          <p:nvPr>
            <p:ph type="sldNum" sz="quarter" idx="5"/>
          </p:nvPr>
        </p:nvSpPr>
        <p:spPr/>
        <p:txBody>
          <a:bodyPr/>
          <a:lstStyle/>
          <a:p>
            <a:fld id="{A8A2D5F7-7EC7-4FC6-BAB0-64B09CD5C36D}" type="slidenum">
              <a:rPr lang="en-GB" smtClean="0"/>
              <a:t>19</a:t>
            </a:fld>
            <a:endParaRPr lang="en-GB"/>
          </a:p>
        </p:txBody>
      </p:sp>
    </p:spTree>
    <p:extLst>
      <p:ext uri="{BB962C8B-B14F-4D97-AF65-F5344CB8AC3E}">
        <p14:creationId xmlns:p14="http://schemas.microsoft.com/office/powerpoint/2010/main" val="2054003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59336-2776-4193-13A3-B7D8B0E796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BCF66B-C565-D3E4-AD93-453A3343DB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E1821F-AF1E-C669-CE7C-AD2FC1F1F29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BC3F13F-BA46-99C7-AAC7-D7CD1176FAB5}"/>
              </a:ext>
            </a:extLst>
          </p:cNvPr>
          <p:cNvSpPr>
            <a:spLocks noGrp="1"/>
          </p:cNvSpPr>
          <p:nvPr>
            <p:ph type="sldNum" sz="quarter" idx="5"/>
          </p:nvPr>
        </p:nvSpPr>
        <p:spPr/>
        <p:txBody>
          <a:bodyPr/>
          <a:lstStyle/>
          <a:p>
            <a:fld id="{E592571C-D6F7-401D-8D11-2A136E92074C}" type="slidenum">
              <a:rPr lang="en-GB" smtClean="0"/>
              <a:t>3</a:t>
            </a:fld>
            <a:endParaRPr lang="en-GB"/>
          </a:p>
        </p:txBody>
      </p:sp>
    </p:spTree>
    <p:extLst>
      <p:ext uri="{BB962C8B-B14F-4D97-AF65-F5344CB8AC3E}">
        <p14:creationId xmlns:p14="http://schemas.microsoft.com/office/powerpoint/2010/main" val="3976759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E592571C-D6F7-401D-8D11-2A136E92074C}" type="slidenum">
              <a:rPr lang="en-GB" smtClean="0"/>
              <a:t>4</a:t>
            </a:fld>
            <a:endParaRPr lang="en-GB"/>
          </a:p>
        </p:txBody>
      </p:sp>
    </p:spTree>
    <p:extLst>
      <p:ext uri="{BB962C8B-B14F-4D97-AF65-F5344CB8AC3E}">
        <p14:creationId xmlns:p14="http://schemas.microsoft.com/office/powerpoint/2010/main" val="510545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32D15-A96A-C940-D277-6B6CA5F91D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BEBA54-E593-ADC3-A8BF-430CF5E99A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FDFEC5-F26F-0A1D-13C3-34C1397CECD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a:extLst>
              <a:ext uri="{FF2B5EF4-FFF2-40B4-BE49-F238E27FC236}">
                <a16:creationId xmlns:a16="http://schemas.microsoft.com/office/drawing/2014/main" id="{97B688A9-0EC2-5D45-48B2-4E16BB674976}"/>
              </a:ext>
            </a:extLst>
          </p:cNvPr>
          <p:cNvSpPr>
            <a:spLocks noGrp="1"/>
          </p:cNvSpPr>
          <p:nvPr>
            <p:ph type="sldNum" sz="quarter" idx="5"/>
          </p:nvPr>
        </p:nvSpPr>
        <p:spPr/>
        <p:txBody>
          <a:bodyPr/>
          <a:lstStyle/>
          <a:p>
            <a:fld id="{E592571C-D6F7-401D-8D11-2A136E92074C}" type="slidenum">
              <a:rPr lang="en-GB" smtClean="0"/>
              <a:t>5</a:t>
            </a:fld>
            <a:endParaRPr lang="en-GB"/>
          </a:p>
        </p:txBody>
      </p:sp>
    </p:spTree>
    <p:extLst>
      <p:ext uri="{BB962C8B-B14F-4D97-AF65-F5344CB8AC3E}">
        <p14:creationId xmlns:p14="http://schemas.microsoft.com/office/powerpoint/2010/main" val="2669068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39010-A538-28DD-F57A-A9F2D27A41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BA500E-5AD6-F30E-CA4F-B0FAA37CBA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4BABFA-3E1C-0BDE-BB95-68F57F4878C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a:extLst>
              <a:ext uri="{FF2B5EF4-FFF2-40B4-BE49-F238E27FC236}">
                <a16:creationId xmlns:a16="http://schemas.microsoft.com/office/drawing/2014/main" id="{D6008EF2-2583-A147-8C25-1E45766079CC}"/>
              </a:ext>
            </a:extLst>
          </p:cNvPr>
          <p:cNvSpPr>
            <a:spLocks noGrp="1"/>
          </p:cNvSpPr>
          <p:nvPr>
            <p:ph type="sldNum" sz="quarter" idx="5"/>
          </p:nvPr>
        </p:nvSpPr>
        <p:spPr/>
        <p:txBody>
          <a:bodyPr/>
          <a:lstStyle/>
          <a:p>
            <a:fld id="{E592571C-D6F7-401D-8D11-2A136E92074C}" type="slidenum">
              <a:rPr lang="en-GB" smtClean="0"/>
              <a:t>6</a:t>
            </a:fld>
            <a:endParaRPr lang="en-GB"/>
          </a:p>
        </p:txBody>
      </p:sp>
    </p:spTree>
    <p:extLst>
      <p:ext uri="{BB962C8B-B14F-4D97-AF65-F5344CB8AC3E}">
        <p14:creationId xmlns:p14="http://schemas.microsoft.com/office/powerpoint/2010/main" val="1666055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E4E89-87B4-09FB-4AB7-8BA287CF84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808E86-6291-6BBD-2F7E-51A73B54F9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6F890B-8DB3-4715-C7BA-7BB7A4681A4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a:extLst>
              <a:ext uri="{FF2B5EF4-FFF2-40B4-BE49-F238E27FC236}">
                <a16:creationId xmlns:a16="http://schemas.microsoft.com/office/drawing/2014/main" id="{D50245DC-DB24-7044-7D82-E4C6312E5233}"/>
              </a:ext>
            </a:extLst>
          </p:cNvPr>
          <p:cNvSpPr>
            <a:spLocks noGrp="1"/>
          </p:cNvSpPr>
          <p:nvPr>
            <p:ph type="sldNum" sz="quarter" idx="5"/>
          </p:nvPr>
        </p:nvSpPr>
        <p:spPr/>
        <p:txBody>
          <a:bodyPr/>
          <a:lstStyle/>
          <a:p>
            <a:fld id="{E592571C-D6F7-401D-8D11-2A136E92074C}" type="slidenum">
              <a:rPr lang="en-GB" smtClean="0"/>
              <a:t>7</a:t>
            </a:fld>
            <a:endParaRPr lang="en-GB"/>
          </a:p>
        </p:txBody>
      </p:sp>
    </p:spTree>
    <p:extLst>
      <p:ext uri="{BB962C8B-B14F-4D97-AF65-F5344CB8AC3E}">
        <p14:creationId xmlns:p14="http://schemas.microsoft.com/office/powerpoint/2010/main" val="1550622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E592571C-D6F7-401D-8D11-2A136E92074C}" type="slidenum">
              <a:rPr lang="en-GB" smtClean="0"/>
              <a:t>8</a:t>
            </a:fld>
            <a:endParaRPr lang="en-GB"/>
          </a:p>
        </p:txBody>
      </p:sp>
    </p:spTree>
    <p:extLst>
      <p:ext uri="{BB962C8B-B14F-4D97-AF65-F5344CB8AC3E}">
        <p14:creationId xmlns:p14="http://schemas.microsoft.com/office/powerpoint/2010/main" val="1349906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BD98F-2512-F682-6113-48E98A666C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00E1A7-A022-20BD-5787-4B0BAAB0A6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C5B5B6-4F02-2A27-82C2-DBDDBA12ADD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426A0C86-9A4F-E04A-6785-0C5B50E6AC7A}"/>
              </a:ext>
            </a:extLst>
          </p:cNvPr>
          <p:cNvSpPr>
            <a:spLocks noGrp="1"/>
          </p:cNvSpPr>
          <p:nvPr>
            <p:ph type="sldNum" sz="quarter" idx="5"/>
          </p:nvPr>
        </p:nvSpPr>
        <p:spPr/>
        <p:txBody>
          <a:bodyPr/>
          <a:lstStyle/>
          <a:p>
            <a:fld id="{E592571C-D6F7-401D-8D11-2A136E92074C}" type="slidenum">
              <a:rPr lang="en-GB" smtClean="0"/>
              <a:t>9</a:t>
            </a:fld>
            <a:endParaRPr lang="en-GB"/>
          </a:p>
        </p:txBody>
      </p:sp>
    </p:spTree>
    <p:extLst>
      <p:ext uri="{BB962C8B-B14F-4D97-AF65-F5344CB8AC3E}">
        <p14:creationId xmlns:p14="http://schemas.microsoft.com/office/powerpoint/2010/main" val="3661581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A2D5F7-7EC7-4FC6-BAB0-64B09CD5C36D}" type="slidenum">
              <a:rPr lang="en-GB" smtClean="0"/>
              <a:t>10</a:t>
            </a:fld>
            <a:endParaRPr lang="en-GB"/>
          </a:p>
        </p:txBody>
      </p:sp>
    </p:spTree>
    <p:extLst>
      <p:ext uri="{BB962C8B-B14F-4D97-AF65-F5344CB8AC3E}">
        <p14:creationId xmlns:p14="http://schemas.microsoft.com/office/powerpoint/2010/main" val="902239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F54DE-A3AF-7FF6-234B-B500BC7DC5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4A6739D-62BB-032D-7ABD-AB155CEAE5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4F17616-BFF7-1B4B-DC58-2CEBBF7EA010}"/>
              </a:ext>
            </a:extLst>
          </p:cNvPr>
          <p:cNvSpPr>
            <a:spLocks noGrp="1"/>
          </p:cNvSpPr>
          <p:nvPr>
            <p:ph type="dt" sz="half" idx="10"/>
          </p:nvPr>
        </p:nvSpPr>
        <p:spPr/>
        <p:txBody>
          <a:bodyPr/>
          <a:lstStyle/>
          <a:p>
            <a:fld id="{BE6ECCD9-4AE3-4098-8BFB-B86FC4439FBC}" type="datetimeFigureOut">
              <a:rPr lang="en-GB" smtClean="0"/>
              <a:t>01/09/2025</a:t>
            </a:fld>
            <a:endParaRPr lang="en-GB"/>
          </a:p>
        </p:txBody>
      </p:sp>
      <p:sp>
        <p:nvSpPr>
          <p:cNvPr id="5" name="Footer Placeholder 4">
            <a:extLst>
              <a:ext uri="{FF2B5EF4-FFF2-40B4-BE49-F238E27FC236}">
                <a16:creationId xmlns:a16="http://schemas.microsoft.com/office/drawing/2014/main" id="{CBA20330-E181-69E7-0613-B0361690AF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6585F4-E6F2-4528-50FE-0769E0D3F4BF}"/>
              </a:ext>
            </a:extLst>
          </p:cNvPr>
          <p:cNvSpPr>
            <a:spLocks noGrp="1"/>
          </p:cNvSpPr>
          <p:nvPr>
            <p:ph type="sldNum" sz="quarter" idx="12"/>
          </p:nvPr>
        </p:nvSpPr>
        <p:spPr/>
        <p:txBody>
          <a:bodyPr/>
          <a:lstStyle/>
          <a:p>
            <a:fld id="{35A4F013-109E-40F1-B2CA-EC6547040445}" type="slidenum">
              <a:rPr lang="en-GB" smtClean="0"/>
              <a:t>‹#›</a:t>
            </a:fld>
            <a:endParaRPr lang="en-GB"/>
          </a:p>
        </p:txBody>
      </p:sp>
    </p:spTree>
    <p:extLst>
      <p:ext uri="{BB962C8B-B14F-4D97-AF65-F5344CB8AC3E}">
        <p14:creationId xmlns:p14="http://schemas.microsoft.com/office/powerpoint/2010/main" val="4014674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29B49-213F-3747-1D55-CAFC95E69D5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CE86FA-5B8B-496F-E3F8-0603945CD3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8791CB-3BCA-1014-A757-8D02A4023968}"/>
              </a:ext>
            </a:extLst>
          </p:cNvPr>
          <p:cNvSpPr>
            <a:spLocks noGrp="1"/>
          </p:cNvSpPr>
          <p:nvPr>
            <p:ph type="dt" sz="half" idx="10"/>
          </p:nvPr>
        </p:nvSpPr>
        <p:spPr/>
        <p:txBody>
          <a:bodyPr/>
          <a:lstStyle/>
          <a:p>
            <a:fld id="{BE6ECCD9-4AE3-4098-8BFB-B86FC4439FBC}" type="datetimeFigureOut">
              <a:rPr lang="en-GB" smtClean="0"/>
              <a:t>01/09/2025</a:t>
            </a:fld>
            <a:endParaRPr lang="en-GB"/>
          </a:p>
        </p:txBody>
      </p:sp>
      <p:sp>
        <p:nvSpPr>
          <p:cNvPr id="5" name="Footer Placeholder 4">
            <a:extLst>
              <a:ext uri="{FF2B5EF4-FFF2-40B4-BE49-F238E27FC236}">
                <a16:creationId xmlns:a16="http://schemas.microsoft.com/office/drawing/2014/main" id="{C6506EDD-134A-DB61-C425-8142B4287C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11F900-2606-5D70-90B0-DC42A43E76FE}"/>
              </a:ext>
            </a:extLst>
          </p:cNvPr>
          <p:cNvSpPr>
            <a:spLocks noGrp="1"/>
          </p:cNvSpPr>
          <p:nvPr>
            <p:ph type="sldNum" sz="quarter" idx="12"/>
          </p:nvPr>
        </p:nvSpPr>
        <p:spPr/>
        <p:txBody>
          <a:bodyPr/>
          <a:lstStyle/>
          <a:p>
            <a:fld id="{35A4F013-109E-40F1-B2CA-EC6547040445}" type="slidenum">
              <a:rPr lang="en-GB" smtClean="0"/>
              <a:t>‹#›</a:t>
            </a:fld>
            <a:endParaRPr lang="en-GB"/>
          </a:p>
        </p:txBody>
      </p:sp>
    </p:spTree>
    <p:extLst>
      <p:ext uri="{BB962C8B-B14F-4D97-AF65-F5344CB8AC3E}">
        <p14:creationId xmlns:p14="http://schemas.microsoft.com/office/powerpoint/2010/main" val="2010120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264F66-ACAD-5EAF-691C-B6999B3C34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F05097-55BD-0CD7-51CA-660B61002E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E346ED-4C8F-40DA-909F-77714A4BEC6E}"/>
              </a:ext>
            </a:extLst>
          </p:cNvPr>
          <p:cNvSpPr>
            <a:spLocks noGrp="1"/>
          </p:cNvSpPr>
          <p:nvPr>
            <p:ph type="dt" sz="half" idx="10"/>
          </p:nvPr>
        </p:nvSpPr>
        <p:spPr/>
        <p:txBody>
          <a:bodyPr/>
          <a:lstStyle/>
          <a:p>
            <a:fld id="{BE6ECCD9-4AE3-4098-8BFB-B86FC4439FBC}" type="datetimeFigureOut">
              <a:rPr lang="en-GB" smtClean="0"/>
              <a:t>01/09/2025</a:t>
            </a:fld>
            <a:endParaRPr lang="en-GB"/>
          </a:p>
        </p:txBody>
      </p:sp>
      <p:sp>
        <p:nvSpPr>
          <p:cNvPr id="5" name="Footer Placeholder 4">
            <a:extLst>
              <a:ext uri="{FF2B5EF4-FFF2-40B4-BE49-F238E27FC236}">
                <a16:creationId xmlns:a16="http://schemas.microsoft.com/office/drawing/2014/main" id="{51BD732E-FB94-FC59-6192-AEB65E5BF1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03EF9D-225F-259B-86A9-F07D667555E6}"/>
              </a:ext>
            </a:extLst>
          </p:cNvPr>
          <p:cNvSpPr>
            <a:spLocks noGrp="1"/>
          </p:cNvSpPr>
          <p:nvPr>
            <p:ph type="sldNum" sz="quarter" idx="12"/>
          </p:nvPr>
        </p:nvSpPr>
        <p:spPr/>
        <p:txBody>
          <a:bodyPr/>
          <a:lstStyle/>
          <a:p>
            <a:fld id="{35A4F013-109E-40F1-B2CA-EC6547040445}" type="slidenum">
              <a:rPr lang="en-GB" smtClean="0"/>
              <a:t>‹#›</a:t>
            </a:fld>
            <a:endParaRPr lang="en-GB"/>
          </a:p>
        </p:txBody>
      </p:sp>
    </p:spTree>
    <p:extLst>
      <p:ext uri="{BB962C8B-B14F-4D97-AF65-F5344CB8AC3E}">
        <p14:creationId xmlns:p14="http://schemas.microsoft.com/office/powerpoint/2010/main" val="1046856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FA672-62A9-03D0-6B44-2D9C2126EA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CE8BD19-A575-F0BD-CEF4-585001F428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4EF104-5707-9BFE-1C71-F8CA06BCE8EC}"/>
              </a:ext>
            </a:extLst>
          </p:cNvPr>
          <p:cNvSpPr>
            <a:spLocks noGrp="1"/>
          </p:cNvSpPr>
          <p:nvPr>
            <p:ph type="dt" sz="half" idx="10"/>
          </p:nvPr>
        </p:nvSpPr>
        <p:spPr/>
        <p:txBody>
          <a:bodyPr/>
          <a:lstStyle/>
          <a:p>
            <a:fld id="{BE6ECCD9-4AE3-4098-8BFB-B86FC4439FBC}" type="datetimeFigureOut">
              <a:rPr lang="en-GB" smtClean="0"/>
              <a:t>01/09/2025</a:t>
            </a:fld>
            <a:endParaRPr lang="en-GB"/>
          </a:p>
        </p:txBody>
      </p:sp>
      <p:sp>
        <p:nvSpPr>
          <p:cNvPr id="5" name="Footer Placeholder 4">
            <a:extLst>
              <a:ext uri="{FF2B5EF4-FFF2-40B4-BE49-F238E27FC236}">
                <a16:creationId xmlns:a16="http://schemas.microsoft.com/office/drawing/2014/main" id="{DFBA2633-0744-BE1F-652E-9ECB5BFA63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7170E9-2D3E-0E61-B114-DE48328902E6}"/>
              </a:ext>
            </a:extLst>
          </p:cNvPr>
          <p:cNvSpPr>
            <a:spLocks noGrp="1"/>
          </p:cNvSpPr>
          <p:nvPr>
            <p:ph type="sldNum" sz="quarter" idx="12"/>
          </p:nvPr>
        </p:nvSpPr>
        <p:spPr/>
        <p:txBody>
          <a:bodyPr/>
          <a:lstStyle/>
          <a:p>
            <a:fld id="{35A4F013-109E-40F1-B2CA-EC6547040445}" type="slidenum">
              <a:rPr lang="en-GB" smtClean="0"/>
              <a:t>‹#›</a:t>
            </a:fld>
            <a:endParaRPr lang="en-GB"/>
          </a:p>
        </p:txBody>
      </p:sp>
    </p:spTree>
    <p:extLst>
      <p:ext uri="{BB962C8B-B14F-4D97-AF65-F5344CB8AC3E}">
        <p14:creationId xmlns:p14="http://schemas.microsoft.com/office/powerpoint/2010/main" val="3746632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2C6DB-B717-EAB7-E920-BB9D6F33E7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0BA82B2-6A90-B434-4FEB-A9B9FF79E16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344881-9A43-0735-586F-6C656C1299B2}"/>
              </a:ext>
            </a:extLst>
          </p:cNvPr>
          <p:cNvSpPr>
            <a:spLocks noGrp="1"/>
          </p:cNvSpPr>
          <p:nvPr>
            <p:ph type="dt" sz="half" idx="10"/>
          </p:nvPr>
        </p:nvSpPr>
        <p:spPr/>
        <p:txBody>
          <a:bodyPr/>
          <a:lstStyle/>
          <a:p>
            <a:fld id="{BE6ECCD9-4AE3-4098-8BFB-B86FC4439FBC}" type="datetimeFigureOut">
              <a:rPr lang="en-GB" smtClean="0"/>
              <a:t>01/09/2025</a:t>
            </a:fld>
            <a:endParaRPr lang="en-GB"/>
          </a:p>
        </p:txBody>
      </p:sp>
      <p:sp>
        <p:nvSpPr>
          <p:cNvPr id="5" name="Footer Placeholder 4">
            <a:extLst>
              <a:ext uri="{FF2B5EF4-FFF2-40B4-BE49-F238E27FC236}">
                <a16:creationId xmlns:a16="http://schemas.microsoft.com/office/drawing/2014/main" id="{E3693B26-34F0-C9B8-C0AB-A61AA36D6F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790EC3-EB92-59DD-493F-DB6C9362694E}"/>
              </a:ext>
            </a:extLst>
          </p:cNvPr>
          <p:cNvSpPr>
            <a:spLocks noGrp="1"/>
          </p:cNvSpPr>
          <p:nvPr>
            <p:ph type="sldNum" sz="quarter" idx="12"/>
          </p:nvPr>
        </p:nvSpPr>
        <p:spPr/>
        <p:txBody>
          <a:bodyPr/>
          <a:lstStyle/>
          <a:p>
            <a:fld id="{35A4F013-109E-40F1-B2CA-EC6547040445}" type="slidenum">
              <a:rPr lang="en-GB" smtClean="0"/>
              <a:t>‹#›</a:t>
            </a:fld>
            <a:endParaRPr lang="en-GB"/>
          </a:p>
        </p:txBody>
      </p:sp>
    </p:spTree>
    <p:extLst>
      <p:ext uri="{BB962C8B-B14F-4D97-AF65-F5344CB8AC3E}">
        <p14:creationId xmlns:p14="http://schemas.microsoft.com/office/powerpoint/2010/main" val="106062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F93AA-EB70-F6B1-E7A5-C0EB855C7D4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118C38-46F1-B7D3-DD96-38E2F47248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C8945E3-DABB-ADC8-7C9C-34DD27AD95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1B36FEB-B8D3-F3A1-7F5E-435C41C62D57}"/>
              </a:ext>
            </a:extLst>
          </p:cNvPr>
          <p:cNvSpPr>
            <a:spLocks noGrp="1"/>
          </p:cNvSpPr>
          <p:nvPr>
            <p:ph type="dt" sz="half" idx="10"/>
          </p:nvPr>
        </p:nvSpPr>
        <p:spPr/>
        <p:txBody>
          <a:bodyPr/>
          <a:lstStyle/>
          <a:p>
            <a:fld id="{BE6ECCD9-4AE3-4098-8BFB-B86FC4439FBC}" type="datetimeFigureOut">
              <a:rPr lang="en-GB" smtClean="0"/>
              <a:t>01/09/2025</a:t>
            </a:fld>
            <a:endParaRPr lang="en-GB"/>
          </a:p>
        </p:txBody>
      </p:sp>
      <p:sp>
        <p:nvSpPr>
          <p:cNvPr id="6" name="Footer Placeholder 5">
            <a:extLst>
              <a:ext uri="{FF2B5EF4-FFF2-40B4-BE49-F238E27FC236}">
                <a16:creationId xmlns:a16="http://schemas.microsoft.com/office/drawing/2014/main" id="{BF0A2889-E122-DD4C-8F1F-B0F5C53AD2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145052-7FE8-F6E9-3D2A-7E7942946350}"/>
              </a:ext>
            </a:extLst>
          </p:cNvPr>
          <p:cNvSpPr>
            <a:spLocks noGrp="1"/>
          </p:cNvSpPr>
          <p:nvPr>
            <p:ph type="sldNum" sz="quarter" idx="12"/>
          </p:nvPr>
        </p:nvSpPr>
        <p:spPr/>
        <p:txBody>
          <a:bodyPr/>
          <a:lstStyle/>
          <a:p>
            <a:fld id="{35A4F013-109E-40F1-B2CA-EC6547040445}" type="slidenum">
              <a:rPr lang="en-GB" smtClean="0"/>
              <a:t>‹#›</a:t>
            </a:fld>
            <a:endParaRPr lang="en-GB"/>
          </a:p>
        </p:txBody>
      </p:sp>
    </p:spTree>
    <p:extLst>
      <p:ext uri="{BB962C8B-B14F-4D97-AF65-F5344CB8AC3E}">
        <p14:creationId xmlns:p14="http://schemas.microsoft.com/office/powerpoint/2010/main" val="4184403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CFDB4-F678-E7E6-CCBD-0E02D6E2FF3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B498E4-F20A-7231-94DD-C8D4272592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DA292B-FC34-5CC5-5922-DE9E7DEF4D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E6717C7-DA3F-4DCC-D499-57022D56AD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F11C21-4DD9-D34B-129B-5A4C290D4C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F5074F6-7105-5CF9-2D6F-25AE111A0892}"/>
              </a:ext>
            </a:extLst>
          </p:cNvPr>
          <p:cNvSpPr>
            <a:spLocks noGrp="1"/>
          </p:cNvSpPr>
          <p:nvPr>
            <p:ph type="dt" sz="half" idx="10"/>
          </p:nvPr>
        </p:nvSpPr>
        <p:spPr/>
        <p:txBody>
          <a:bodyPr/>
          <a:lstStyle/>
          <a:p>
            <a:fld id="{BE6ECCD9-4AE3-4098-8BFB-B86FC4439FBC}" type="datetimeFigureOut">
              <a:rPr lang="en-GB" smtClean="0"/>
              <a:t>01/09/2025</a:t>
            </a:fld>
            <a:endParaRPr lang="en-GB"/>
          </a:p>
        </p:txBody>
      </p:sp>
      <p:sp>
        <p:nvSpPr>
          <p:cNvPr id="8" name="Footer Placeholder 7">
            <a:extLst>
              <a:ext uri="{FF2B5EF4-FFF2-40B4-BE49-F238E27FC236}">
                <a16:creationId xmlns:a16="http://schemas.microsoft.com/office/drawing/2014/main" id="{D661EA96-AC96-E674-7E60-2D117505D3B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DD98156-0522-A84A-F9B1-4CD93DEF6369}"/>
              </a:ext>
            </a:extLst>
          </p:cNvPr>
          <p:cNvSpPr>
            <a:spLocks noGrp="1"/>
          </p:cNvSpPr>
          <p:nvPr>
            <p:ph type="sldNum" sz="quarter" idx="12"/>
          </p:nvPr>
        </p:nvSpPr>
        <p:spPr/>
        <p:txBody>
          <a:bodyPr/>
          <a:lstStyle/>
          <a:p>
            <a:fld id="{35A4F013-109E-40F1-B2CA-EC6547040445}" type="slidenum">
              <a:rPr lang="en-GB" smtClean="0"/>
              <a:t>‹#›</a:t>
            </a:fld>
            <a:endParaRPr lang="en-GB"/>
          </a:p>
        </p:txBody>
      </p:sp>
    </p:spTree>
    <p:extLst>
      <p:ext uri="{BB962C8B-B14F-4D97-AF65-F5344CB8AC3E}">
        <p14:creationId xmlns:p14="http://schemas.microsoft.com/office/powerpoint/2010/main" val="332169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8C864-801B-693A-7B20-A4711CA89A1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28B2B5C-A821-5601-96B9-31BAF751ABF5}"/>
              </a:ext>
            </a:extLst>
          </p:cNvPr>
          <p:cNvSpPr>
            <a:spLocks noGrp="1"/>
          </p:cNvSpPr>
          <p:nvPr>
            <p:ph type="dt" sz="half" idx="10"/>
          </p:nvPr>
        </p:nvSpPr>
        <p:spPr/>
        <p:txBody>
          <a:bodyPr/>
          <a:lstStyle/>
          <a:p>
            <a:fld id="{BE6ECCD9-4AE3-4098-8BFB-B86FC4439FBC}" type="datetimeFigureOut">
              <a:rPr lang="en-GB" smtClean="0"/>
              <a:t>01/09/2025</a:t>
            </a:fld>
            <a:endParaRPr lang="en-GB"/>
          </a:p>
        </p:txBody>
      </p:sp>
      <p:sp>
        <p:nvSpPr>
          <p:cNvPr id="4" name="Footer Placeholder 3">
            <a:extLst>
              <a:ext uri="{FF2B5EF4-FFF2-40B4-BE49-F238E27FC236}">
                <a16:creationId xmlns:a16="http://schemas.microsoft.com/office/drawing/2014/main" id="{DB87A739-A106-0EE1-89FB-C3EC6840381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87E23CA-028E-8F32-0B07-CC164B875777}"/>
              </a:ext>
            </a:extLst>
          </p:cNvPr>
          <p:cNvSpPr>
            <a:spLocks noGrp="1"/>
          </p:cNvSpPr>
          <p:nvPr>
            <p:ph type="sldNum" sz="quarter" idx="12"/>
          </p:nvPr>
        </p:nvSpPr>
        <p:spPr/>
        <p:txBody>
          <a:bodyPr/>
          <a:lstStyle/>
          <a:p>
            <a:fld id="{35A4F013-109E-40F1-B2CA-EC6547040445}" type="slidenum">
              <a:rPr lang="en-GB" smtClean="0"/>
              <a:t>‹#›</a:t>
            </a:fld>
            <a:endParaRPr lang="en-GB"/>
          </a:p>
        </p:txBody>
      </p:sp>
    </p:spTree>
    <p:extLst>
      <p:ext uri="{BB962C8B-B14F-4D97-AF65-F5344CB8AC3E}">
        <p14:creationId xmlns:p14="http://schemas.microsoft.com/office/powerpoint/2010/main" val="483642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D570F9-54D0-8886-8893-F7CAB3C7919E}"/>
              </a:ext>
            </a:extLst>
          </p:cNvPr>
          <p:cNvSpPr>
            <a:spLocks noGrp="1"/>
          </p:cNvSpPr>
          <p:nvPr>
            <p:ph type="dt" sz="half" idx="10"/>
          </p:nvPr>
        </p:nvSpPr>
        <p:spPr/>
        <p:txBody>
          <a:bodyPr/>
          <a:lstStyle/>
          <a:p>
            <a:fld id="{BE6ECCD9-4AE3-4098-8BFB-B86FC4439FBC}" type="datetimeFigureOut">
              <a:rPr lang="en-GB" smtClean="0"/>
              <a:t>01/09/2025</a:t>
            </a:fld>
            <a:endParaRPr lang="en-GB"/>
          </a:p>
        </p:txBody>
      </p:sp>
      <p:sp>
        <p:nvSpPr>
          <p:cNvPr id="3" name="Footer Placeholder 2">
            <a:extLst>
              <a:ext uri="{FF2B5EF4-FFF2-40B4-BE49-F238E27FC236}">
                <a16:creationId xmlns:a16="http://schemas.microsoft.com/office/drawing/2014/main" id="{10845EC5-61EB-D2F5-5E45-C193E9694CF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89AA5B6-B95A-B6E7-90B9-72E38BFAA3FE}"/>
              </a:ext>
            </a:extLst>
          </p:cNvPr>
          <p:cNvSpPr>
            <a:spLocks noGrp="1"/>
          </p:cNvSpPr>
          <p:nvPr>
            <p:ph type="sldNum" sz="quarter" idx="12"/>
          </p:nvPr>
        </p:nvSpPr>
        <p:spPr/>
        <p:txBody>
          <a:bodyPr/>
          <a:lstStyle/>
          <a:p>
            <a:fld id="{35A4F013-109E-40F1-B2CA-EC6547040445}" type="slidenum">
              <a:rPr lang="en-GB" smtClean="0"/>
              <a:t>‹#›</a:t>
            </a:fld>
            <a:endParaRPr lang="en-GB"/>
          </a:p>
        </p:txBody>
      </p:sp>
    </p:spTree>
    <p:extLst>
      <p:ext uri="{BB962C8B-B14F-4D97-AF65-F5344CB8AC3E}">
        <p14:creationId xmlns:p14="http://schemas.microsoft.com/office/powerpoint/2010/main" val="242114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68D04-9A26-AD4B-7FBC-EED32380E3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2AD4AB-00F0-3EAD-86CE-FAD7FDFB8E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BA4D242-D4EA-974D-C9DD-94F70206C5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48CF31-39B2-9E9F-996A-E9980AC4A914}"/>
              </a:ext>
            </a:extLst>
          </p:cNvPr>
          <p:cNvSpPr>
            <a:spLocks noGrp="1"/>
          </p:cNvSpPr>
          <p:nvPr>
            <p:ph type="dt" sz="half" idx="10"/>
          </p:nvPr>
        </p:nvSpPr>
        <p:spPr/>
        <p:txBody>
          <a:bodyPr/>
          <a:lstStyle/>
          <a:p>
            <a:fld id="{BE6ECCD9-4AE3-4098-8BFB-B86FC4439FBC}" type="datetimeFigureOut">
              <a:rPr lang="en-GB" smtClean="0"/>
              <a:t>01/09/2025</a:t>
            </a:fld>
            <a:endParaRPr lang="en-GB"/>
          </a:p>
        </p:txBody>
      </p:sp>
      <p:sp>
        <p:nvSpPr>
          <p:cNvPr id="6" name="Footer Placeholder 5">
            <a:extLst>
              <a:ext uri="{FF2B5EF4-FFF2-40B4-BE49-F238E27FC236}">
                <a16:creationId xmlns:a16="http://schemas.microsoft.com/office/drawing/2014/main" id="{30D8D590-6691-F834-C5FC-C1B93829F5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3E3BC9-5895-5CA3-F36E-3A3E6DC32501}"/>
              </a:ext>
            </a:extLst>
          </p:cNvPr>
          <p:cNvSpPr>
            <a:spLocks noGrp="1"/>
          </p:cNvSpPr>
          <p:nvPr>
            <p:ph type="sldNum" sz="quarter" idx="12"/>
          </p:nvPr>
        </p:nvSpPr>
        <p:spPr/>
        <p:txBody>
          <a:bodyPr/>
          <a:lstStyle/>
          <a:p>
            <a:fld id="{35A4F013-109E-40F1-B2CA-EC6547040445}" type="slidenum">
              <a:rPr lang="en-GB" smtClean="0"/>
              <a:t>‹#›</a:t>
            </a:fld>
            <a:endParaRPr lang="en-GB"/>
          </a:p>
        </p:txBody>
      </p:sp>
    </p:spTree>
    <p:extLst>
      <p:ext uri="{BB962C8B-B14F-4D97-AF65-F5344CB8AC3E}">
        <p14:creationId xmlns:p14="http://schemas.microsoft.com/office/powerpoint/2010/main" val="143738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F7FCD-9A82-F3BA-9B7F-D26812B538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66A3363-B78C-8283-17CC-8F69C146A3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3380F50-C358-CF3E-7EF1-42003FDFE1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654DCB-9B6E-3E08-4215-C181ED862A03}"/>
              </a:ext>
            </a:extLst>
          </p:cNvPr>
          <p:cNvSpPr>
            <a:spLocks noGrp="1"/>
          </p:cNvSpPr>
          <p:nvPr>
            <p:ph type="dt" sz="half" idx="10"/>
          </p:nvPr>
        </p:nvSpPr>
        <p:spPr/>
        <p:txBody>
          <a:bodyPr/>
          <a:lstStyle/>
          <a:p>
            <a:fld id="{BE6ECCD9-4AE3-4098-8BFB-B86FC4439FBC}" type="datetimeFigureOut">
              <a:rPr lang="en-GB" smtClean="0"/>
              <a:t>01/09/2025</a:t>
            </a:fld>
            <a:endParaRPr lang="en-GB"/>
          </a:p>
        </p:txBody>
      </p:sp>
      <p:sp>
        <p:nvSpPr>
          <p:cNvPr id="6" name="Footer Placeholder 5">
            <a:extLst>
              <a:ext uri="{FF2B5EF4-FFF2-40B4-BE49-F238E27FC236}">
                <a16:creationId xmlns:a16="http://schemas.microsoft.com/office/drawing/2014/main" id="{C57983F7-DE4E-3C80-4F23-030CEF2776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9F4DC5-CC50-C8C9-3193-F70F49D096CB}"/>
              </a:ext>
            </a:extLst>
          </p:cNvPr>
          <p:cNvSpPr>
            <a:spLocks noGrp="1"/>
          </p:cNvSpPr>
          <p:nvPr>
            <p:ph type="sldNum" sz="quarter" idx="12"/>
          </p:nvPr>
        </p:nvSpPr>
        <p:spPr/>
        <p:txBody>
          <a:bodyPr/>
          <a:lstStyle/>
          <a:p>
            <a:fld id="{35A4F013-109E-40F1-B2CA-EC6547040445}" type="slidenum">
              <a:rPr lang="en-GB" smtClean="0"/>
              <a:t>‹#›</a:t>
            </a:fld>
            <a:endParaRPr lang="en-GB"/>
          </a:p>
        </p:txBody>
      </p:sp>
    </p:spTree>
    <p:extLst>
      <p:ext uri="{BB962C8B-B14F-4D97-AF65-F5344CB8AC3E}">
        <p14:creationId xmlns:p14="http://schemas.microsoft.com/office/powerpoint/2010/main" val="1243940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30A65A-D7E4-EFE7-0531-06A6DE8D3D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351ED8-0347-A4D7-1FB0-ACFB660A5C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0F658B-8276-1F31-9286-CD23CA3686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6ECCD9-4AE3-4098-8BFB-B86FC4439FBC}" type="datetimeFigureOut">
              <a:rPr lang="en-GB" smtClean="0"/>
              <a:t>01/09/2025</a:t>
            </a:fld>
            <a:endParaRPr lang="en-GB"/>
          </a:p>
        </p:txBody>
      </p:sp>
      <p:sp>
        <p:nvSpPr>
          <p:cNvPr id="5" name="Footer Placeholder 4">
            <a:extLst>
              <a:ext uri="{FF2B5EF4-FFF2-40B4-BE49-F238E27FC236}">
                <a16:creationId xmlns:a16="http://schemas.microsoft.com/office/drawing/2014/main" id="{041E8889-7D19-3A8C-F36A-0FA84E82F2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E9EBBE1-55C9-F95B-2D17-2618412150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5A4F013-109E-40F1-B2CA-EC6547040445}" type="slidenum">
              <a:rPr lang="en-GB" smtClean="0"/>
              <a:t>‹#›</a:t>
            </a:fld>
            <a:endParaRPr lang="en-GB"/>
          </a:p>
        </p:txBody>
      </p:sp>
    </p:spTree>
    <p:extLst>
      <p:ext uri="{BB962C8B-B14F-4D97-AF65-F5344CB8AC3E}">
        <p14:creationId xmlns:p14="http://schemas.microsoft.com/office/powerpoint/2010/main" val="2566424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everley.jones@shropshire.gov.uk"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assets.publishing.service.gov.uk/media/5a7aa7b6e5274a34770e630c/Letters_and_Sounds_-_DFES-00281-2007.pdf" TargetMode="External"/><Relationship Id="rId4" Type="http://schemas.openxmlformats.org/officeDocument/2006/relationships/image" Target="../media/image4.jfi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commons.wikimedia.org/wiki/Commons:Photo_challenge/2016_-_May_-_Hats/Voting" TargetMode="External"/><Relationship Id="rId5" Type="http://schemas.openxmlformats.org/officeDocument/2006/relationships/image" Target="../media/image6.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assets.publishing.service.gov.uk/media/5a7aa7b6e5274a34770e630c/Letters_and_Sounds_-_DFES-00281-2007.pdf" TargetMode="External"/><Relationship Id="rId4" Type="http://schemas.openxmlformats.org/officeDocument/2006/relationships/image" Target="../media/image4.jfi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assets.publishing.service.gov.uk/media/5a7aa7b6e5274a34770e630c/Letters_and_Sounds_-_DFES-00281-2007.pdf" TargetMode="External"/><Relationship Id="rId4" Type="http://schemas.openxmlformats.org/officeDocument/2006/relationships/image" Target="../media/image4.jfi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youtube.com/playlist?list=PLbnabMMoy5rPK57WXrm3uDjDvJpgTdFRd"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literacytrust.org.uk/" TargetMode="External"/><Relationship Id="rId3" Type="http://schemas.openxmlformats.org/officeDocument/2006/relationships/image" Target="../media/image1.jpg"/><Relationship Id="rId7" Type="http://schemas.openxmlformats.org/officeDocument/2006/relationships/hyperlink" Target="https://www.sheringham-nur.org.uk/books-and-rhymes-3-4-year-olds/"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help-for-early-years-providers.education.gov.uk/areas-of-learning/literacy/exploring-words" TargetMode="External"/><Relationship Id="rId5" Type="http://schemas.openxmlformats.org/officeDocument/2006/relationships/hyperlink" Target="https://www.sheringham-nur.org.uk/books-and-rhymes-2-year-olds/" TargetMode="External"/><Relationship Id="rId4" Type="http://schemas.openxmlformats.org/officeDocument/2006/relationships/hyperlink" Target="https://www.bbc.co.uk/tiny-happy-people" TargetMode="External"/><Relationship Id="rId9" Type="http://schemas.openxmlformats.org/officeDocument/2006/relationships/hyperlink" Target="https://www.bbc.co.uk/tiny-happy-people/what-is-phonological-awareness/znrk8h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assets.publishing.service.gov.uk/government/uploads/system/uploads/attachment_data/file/1178136/The_Reading_Framework_2023.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gov.uk/government/publications/choosing-a-phonics-teaching-programme/list-of-phonics-teaching-programm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4C7FEA7-BBE7-7333-B954-7BD53BB300BC}"/>
              </a:ext>
            </a:extLst>
          </p:cNvPr>
          <p:cNvPicPr>
            <a:picLocks noChangeAspect="1"/>
          </p:cNvPicPr>
          <p:nvPr/>
        </p:nvPicPr>
        <p:blipFill>
          <a:blip r:embed="rId2"/>
          <a:stretch>
            <a:fillRect/>
          </a:stretch>
        </p:blipFill>
        <p:spPr>
          <a:xfrm>
            <a:off x="1289303" y="1119116"/>
            <a:ext cx="6759190" cy="2213635"/>
          </a:xfrm>
          <a:prstGeom prst="rect">
            <a:avLst/>
          </a:prstGeom>
        </p:spPr>
      </p:pic>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9C9AC7-EE18-398E-0FD2-675F03D063D9}"/>
              </a:ext>
            </a:extLst>
          </p:cNvPr>
          <p:cNvSpPr>
            <a:spLocks noGrp="1"/>
          </p:cNvSpPr>
          <p:nvPr>
            <p:ph type="ctrTitle"/>
          </p:nvPr>
        </p:nvSpPr>
        <p:spPr>
          <a:xfrm>
            <a:off x="1289304" y="3429000"/>
            <a:ext cx="8921672" cy="1713305"/>
          </a:xfrm>
        </p:spPr>
        <p:txBody>
          <a:bodyPr anchor="b">
            <a:normAutofit/>
          </a:bodyPr>
          <a:lstStyle/>
          <a:p>
            <a:pPr algn="l"/>
            <a:r>
              <a:rPr lang="en-GB" sz="5600"/>
              <a:t>Letters and Sounds: Phase 1</a:t>
            </a:r>
            <a:br>
              <a:rPr lang="en-GB" sz="5600"/>
            </a:br>
            <a:r>
              <a:rPr lang="en-GB" sz="5600"/>
              <a:t>Bite-size CPD training:</a:t>
            </a:r>
          </a:p>
        </p:txBody>
      </p:sp>
      <p:sp>
        <p:nvSpPr>
          <p:cNvPr id="3" name="Subtitle 2">
            <a:extLst>
              <a:ext uri="{FF2B5EF4-FFF2-40B4-BE49-F238E27FC236}">
                <a16:creationId xmlns:a16="http://schemas.microsoft.com/office/drawing/2014/main" id="{8E6A3AC9-42FF-4A01-8357-6B1637DABA64}"/>
              </a:ext>
            </a:extLst>
          </p:cNvPr>
          <p:cNvSpPr>
            <a:spLocks noGrp="1"/>
          </p:cNvSpPr>
          <p:nvPr>
            <p:ph type="subTitle" idx="1"/>
          </p:nvPr>
        </p:nvSpPr>
        <p:spPr>
          <a:xfrm>
            <a:off x="1289303" y="5142305"/>
            <a:ext cx="7321298" cy="753165"/>
          </a:xfrm>
        </p:spPr>
        <p:txBody>
          <a:bodyPr anchor="t">
            <a:normAutofit/>
          </a:bodyPr>
          <a:lstStyle/>
          <a:p>
            <a:pPr algn="l"/>
            <a:r>
              <a:rPr lang="en-GB" dirty="0">
                <a:hlinkClick r:id="rId3"/>
              </a:rPr>
              <a:t>Beverley.jones@shropshire.gov.uk</a:t>
            </a:r>
            <a:endParaRPr lang="en-GB"/>
          </a:p>
          <a:p>
            <a:pPr algn="l"/>
            <a:endParaRPr lang="en-GB"/>
          </a:p>
        </p:txBody>
      </p:sp>
    </p:spTree>
    <p:extLst>
      <p:ext uri="{BB962C8B-B14F-4D97-AF65-F5344CB8AC3E}">
        <p14:creationId xmlns:p14="http://schemas.microsoft.com/office/powerpoint/2010/main" val="3550670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E9017A-03E0-D0C0-588D-1E70DF625D01}"/>
              </a:ext>
            </a:extLst>
          </p:cNvPr>
          <p:cNvSpPr>
            <a:spLocks noGrp="1"/>
          </p:cNvSpPr>
          <p:nvPr>
            <p:ph type="title"/>
          </p:nvPr>
        </p:nvSpPr>
        <p:spPr>
          <a:xfrm>
            <a:off x="0" y="1253359"/>
            <a:ext cx="7725831" cy="811924"/>
          </a:xfrm>
        </p:spPr>
        <p:txBody>
          <a:bodyPr vert="horz" lIns="91440" tIns="45720" rIns="91440" bIns="45720" rtlCol="0" anchor="b">
            <a:normAutofit/>
          </a:bodyPr>
          <a:lstStyle/>
          <a:p>
            <a:pPr algn="ctr"/>
            <a:r>
              <a:rPr lang="en-US" sz="4700" dirty="0"/>
              <a:t>Letters &amp; Sounds: Phase 1: </a:t>
            </a:r>
          </a:p>
        </p:txBody>
      </p:sp>
      <p:pic>
        <p:nvPicPr>
          <p:cNvPr id="4" name="Picture 3">
            <a:extLst>
              <a:ext uri="{FF2B5EF4-FFF2-40B4-BE49-F238E27FC236}">
                <a16:creationId xmlns:a16="http://schemas.microsoft.com/office/drawing/2014/main" id="{C26C1C5A-E0B2-A840-A353-1CF49822465B}"/>
              </a:ext>
            </a:extLst>
          </p:cNvPr>
          <p:cNvPicPr>
            <a:picLocks noChangeAspect="1"/>
          </p:cNvPicPr>
          <p:nvPr/>
        </p:nvPicPr>
        <p:blipFill>
          <a:blip r:embed="rId3"/>
          <a:stretch>
            <a:fillRect/>
          </a:stretch>
        </p:blipFill>
        <p:spPr>
          <a:xfrm>
            <a:off x="122011" y="133971"/>
            <a:ext cx="3417981" cy="1119388"/>
          </a:xfrm>
          <a:prstGeom prst="rect">
            <a:avLst/>
          </a:prstGeom>
        </p:spPr>
      </p:pic>
      <p:sp>
        <p:nvSpPr>
          <p:cNvPr id="3" name="Slide Number Placeholder 2">
            <a:extLst>
              <a:ext uri="{FF2B5EF4-FFF2-40B4-BE49-F238E27FC236}">
                <a16:creationId xmlns:a16="http://schemas.microsoft.com/office/drawing/2014/main" id="{3F4E0503-FA0C-41F8-BD7C-7BCEED552415}"/>
              </a:ext>
            </a:extLst>
          </p:cNvPr>
          <p:cNvSpPr>
            <a:spLocks noGrp="1"/>
          </p:cNvSpPr>
          <p:nvPr>
            <p:ph type="sldNum" sz="quarter" idx="12"/>
          </p:nvPr>
        </p:nvSpPr>
        <p:spPr>
          <a:xfrm>
            <a:off x="9888218" y="6289718"/>
            <a:ext cx="530786" cy="365125"/>
          </a:xfrm>
        </p:spPr>
        <p:txBody>
          <a:bodyPr vert="horz" lIns="91440" tIns="45720" rIns="91440" bIns="45720" rtlCol="0" anchor="ctr">
            <a:normAutofit/>
          </a:bodyPr>
          <a:lstStyle/>
          <a:p>
            <a:pPr>
              <a:spcAft>
                <a:spcPts val="600"/>
              </a:spcAft>
            </a:pPr>
            <a:fld id="{D4E53CE5-F605-EF47-AC07-5BCA96F31111}" type="slidenum">
              <a:rPr lang="en-US">
                <a:solidFill>
                  <a:schemeClr val="tx1">
                    <a:lumMod val="50000"/>
                    <a:lumOff val="50000"/>
                  </a:schemeClr>
                </a:solidFill>
              </a:rPr>
              <a:pPr>
                <a:spcAft>
                  <a:spcPts val="600"/>
                </a:spcAft>
              </a:pPr>
              <a:t>10</a:t>
            </a:fld>
            <a:endParaRPr lang="en-US" dirty="0">
              <a:solidFill>
                <a:schemeClr val="tx1">
                  <a:lumMod val="50000"/>
                  <a:lumOff val="50000"/>
                </a:schemeClr>
              </a:solidFill>
            </a:endParaRPr>
          </a:p>
        </p:txBody>
      </p:sp>
      <p:pic>
        <p:nvPicPr>
          <p:cNvPr id="2" name="Content Placeholder 8" descr="Timeline&#10;&#10;Description automatically generated">
            <a:extLst>
              <a:ext uri="{FF2B5EF4-FFF2-40B4-BE49-F238E27FC236}">
                <a16:creationId xmlns:a16="http://schemas.microsoft.com/office/drawing/2014/main" id="{0FABB7A2-5FAA-B577-4614-3ED47F0CBDC7}"/>
              </a:ext>
            </a:extLst>
          </p:cNvPr>
          <p:cNvPicPr>
            <a:picLocks noChangeAspect="1"/>
          </p:cNvPicPr>
          <p:nvPr/>
        </p:nvPicPr>
        <p:blipFill>
          <a:blip r:embed="rId4"/>
          <a:stretch>
            <a:fillRect/>
          </a:stretch>
        </p:blipFill>
        <p:spPr>
          <a:xfrm>
            <a:off x="8120980" y="450602"/>
            <a:ext cx="3534476" cy="5315002"/>
          </a:xfrm>
          <a:prstGeom prst="rect">
            <a:avLst/>
          </a:prstGeom>
        </p:spPr>
      </p:pic>
      <p:sp>
        <p:nvSpPr>
          <p:cNvPr id="7" name="TextBox 6">
            <a:extLst>
              <a:ext uri="{FF2B5EF4-FFF2-40B4-BE49-F238E27FC236}">
                <a16:creationId xmlns:a16="http://schemas.microsoft.com/office/drawing/2014/main" id="{46112752-E621-06A3-FAF3-3A15ED9A18BC}"/>
              </a:ext>
            </a:extLst>
          </p:cNvPr>
          <p:cNvSpPr txBox="1"/>
          <p:nvPr/>
        </p:nvSpPr>
        <p:spPr>
          <a:xfrm>
            <a:off x="769522" y="2305624"/>
            <a:ext cx="6868632" cy="2215991"/>
          </a:xfrm>
          <a:prstGeom prst="rect">
            <a:avLst/>
          </a:prstGeom>
          <a:noFill/>
        </p:spPr>
        <p:txBody>
          <a:bodyPr wrap="square" rtlCol="0">
            <a:spAutoFit/>
          </a:bodyPr>
          <a:lstStyle/>
          <a:p>
            <a:pPr algn="ctr"/>
            <a:r>
              <a:rPr lang="en-GB" sz="2400" dirty="0">
                <a:latin typeface="Calibri" panose="020F0502020204030204" pitchFamily="34" charset="0"/>
                <a:ea typeface="Calibri" panose="020F0502020204030204" pitchFamily="34" charset="0"/>
                <a:cs typeface="Calibri" panose="020F0502020204030204" pitchFamily="34" charset="0"/>
              </a:rPr>
              <a:t>Phase One activities concentrate on developing children’s speaking and listening skills, phonological awareness and oral blending and segmenting, ready to begin a synthetic phonics programme when they start Reception.</a:t>
            </a:r>
            <a:endParaRPr lang="en-US" sz="2400" dirty="0">
              <a:latin typeface="Calibri" panose="020F0502020204030204" pitchFamily="34" charset="0"/>
              <a:ea typeface="Calibri" panose="020F0502020204030204" pitchFamily="34" charset="0"/>
              <a:cs typeface="Calibri" panose="020F0502020204030204" pitchFamily="34" charset="0"/>
            </a:endParaRPr>
          </a:p>
          <a:p>
            <a:endParaRPr lang="en-GB" dirty="0"/>
          </a:p>
        </p:txBody>
      </p:sp>
      <p:sp>
        <p:nvSpPr>
          <p:cNvPr id="8" name="TextBox 7">
            <a:extLst>
              <a:ext uri="{FF2B5EF4-FFF2-40B4-BE49-F238E27FC236}">
                <a16:creationId xmlns:a16="http://schemas.microsoft.com/office/drawing/2014/main" id="{EEAA8B50-40C1-6010-9919-04046D182070}"/>
              </a:ext>
            </a:extLst>
          </p:cNvPr>
          <p:cNvSpPr txBox="1"/>
          <p:nvPr/>
        </p:nvSpPr>
        <p:spPr>
          <a:xfrm>
            <a:off x="7240772" y="5920386"/>
            <a:ext cx="4716740" cy="369332"/>
          </a:xfrm>
          <a:prstGeom prst="rect">
            <a:avLst/>
          </a:prstGeom>
          <a:noFill/>
        </p:spPr>
        <p:txBody>
          <a:bodyPr wrap="none" rtlCol="0">
            <a:spAutoFit/>
          </a:bodyPr>
          <a:lstStyle/>
          <a:p>
            <a:r>
              <a:rPr lang="en-GB" dirty="0">
                <a:hlinkClick r:id="rId5"/>
              </a:rPr>
              <a:t>Letters_and_Sounds_-_DFES-00281-2007.pdf</a:t>
            </a:r>
            <a:endParaRPr lang="en-GB" dirty="0"/>
          </a:p>
        </p:txBody>
      </p:sp>
    </p:spTree>
    <p:extLst>
      <p:ext uri="{BB962C8B-B14F-4D97-AF65-F5344CB8AC3E}">
        <p14:creationId xmlns:p14="http://schemas.microsoft.com/office/powerpoint/2010/main" val="2089140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7C8C3-F60B-3BC7-774D-BDE9B35B9CF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6B8ED30-5465-914F-2A49-89539470EC4E}"/>
              </a:ext>
            </a:extLst>
          </p:cNvPr>
          <p:cNvSpPr>
            <a:spLocks noGrp="1"/>
          </p:cNvSpPr>
          <p:nvPr>
            <p:ph type="title"/>
          </p:nvPr>
        </p:nvSpPr>
        <p:spPr>
          <a:xfrm>
            <a:off x="122011" y="2182650"/>
            <a:ext cx="12069989" cy="811924"/>
          </a:xfrm>
        </p:spPr>
        <p:txBody>
          <a:bodyPr vert="horz" lIns="91440" tIns="45720" rIns="91440" bIns="45720" rtlCol="0" anchor="b">
            <a:normAutofit fontScale="90000"/>
          </a:bodyPr>
          <a:lstStyle/>
          <a:p>
            <a:pPr algn="ctr"/>
            <a:r>
              <a:rPr lang="en-US" sz="4700" dirty="0"/>
              <a:t>In the Summer Term before starting Reception, the children should be able to join in with the activities in Aspect 7:</a:t>
            </a:r>
          </a:p>
        </p:txBody>
      </p:sp>
      <p:pic>
        <p:nvPicPr>
          <p:cNvPr id="4" name="Picture 3">
            <a:extLst>
              <a:ext uri="{FF2B5EF4-FFF2-40B4-BE49-F238E27FC236}">
                <a16:creationId xmlns:a16="http://schemas.microsoft.com/office/drawing/2014/main" id="{58ECCC43-EA8B-4B0A-5862-3F5A210204F3}"/>
              </a:ext>
            </a:extLst>
          </p:cNvPr>
          <p:cNvPicPr>
            <a:picLocks noChangeAspect="1"/>
          </p:cNvPicPr>
          <p:nvPr/>
        </p:nvPicPr>
        <p:blipFill>
          <a:blip r:embed="rId3"/>
          <a:stretch>
            <a:fillRect/>
          </a:stretch>
        </p:blipFill>
        <p:spPr>
          <a:xfrm>
            <a:off x="122011" y="133971"/>
            <a:ext cx="3417981" cy="1119388"/>
          </a:xfrm>
          <a:prstGeom prst="rect">
            <a:avLst/>
          </a:prstGeom>
        </p:spPr>
      </p:pic>
      <p:sp>
        <p:nvSpPr>
          <p:cNvPr id="3" name="Slide Number Placeholder 2">
            <a:extLst>
              <a:ext uri="{FF2B5EF4-FFF2-40B4-BE49-F238E27FC236}">
                <a16:creationId xmlns:a16="http://schemas.microsoft.com/office/drawing/2014/main" id="{9C0E4610-1CD3-DE27-0B1A-9483BAA60F09}"/>
              </a:ext>
            </a:extLst>
          </p:cNvPr>
          <p:cNvSpPr>
            <a:spLocks noGrp="1"/>
          </p:cNvSpPr>
          <p:nvPr>
            <p:ph type="sldNum" sz="quarter" idx="12"/>
          </p:nvPr>
        </p:nvSpPr>
        <p:spPr>
          <a:xfrm>
            <a:off x="9888218" y="6289718"/>
            <a:ext cx="530786" cy="365125"/>
          </a:xfrm>
        </p:spPr>
        <p:txBody>
          <a:bodyPr vert="horz" lIns="91440" tIns="45720" rIns="91440" bIns="45720" rtlCol="0" anchor="ctr">
            <a:normAutofit/>
          </a:bodyPr>
          <a:lstStyle/>
          <a:p>
            <a:pPr>
              <a:spcAft>
                <a:spcPts val="600"/>
              </a:spcAft>
            </a:pPr>
            <a:fld id="{D4E53CE5-F605-EF47-AC07-5BCA96F31111}" type="slidenum">
              <a:rPr lang="en-US">
                <a:solidFill>
                  <a:schemeClr val="tx1">
                    <a:lumMod val="50000"/>
                    <a:lumOff val="50000"/>
                  </a:schemeClr>
                </a:solidFill>
              </a:rPr>
              <a:pPr>
                <a:spcAft>
                  <a:spcPts val="600"/>
                </a:spcAft>
              </a:pPr>
              <a:t>11</a:t>
            </a:fld>
            <a:endParaRPr lang="en-US" dirty="0">
              <a:solidFill>
                <a:schemeClr val="tx1">
                  <a:lumMod val="50000"/>
                  <a:lumOff val="50000"/>
                </a:schemeClr>
              </a:solidFill>
            </a:endParaRPr>
          </a:p>
        </p:txBody>
      </p:sp>
      <p:sp>
        <p:nvSpPr>
          <p:cNvPr id="9" name="TextBox 8">
            <a:extLst>
              <a:ext uri="{FF2B5EF4-FFF2-40B4-BE49-F238E27FC236}">
                <a16:creationId xmlns:a16="http://schemas.microsoft.com/office/drawing/2014/main" id="{4B86A05A-61B4-27B6-50A8-06CA3E274AD5}"/>
              </a:ext>
            </a:extLst>
          </p:cNvPr>
          <p:cNvSpPr txBox="1"/>
          <p:nvPr/>
        </p:nvSpPr>
        <p:spPr>
          <a:xfrm>
            <a:off x="680484" y="2896251"/>
            <a:ext cx="10919637" cy="1569660"/>
          </a:xfrm>
          <a:prstGeom prst="rect">
            <a:avLst/>
          </a:prstGeom>
          <a:noFill/>
        </p:spPr>
        <p:txBody>
          <a:bodyPr wrap="square">
            <a:spAutoFit/>
          </a:bodyPr>
          <a:lstStyle/>
          <a:p>
            <a:pPr marL="342900" indent="-342900">
              <a:buFont typeface="Arial" panose="020B0604020202020204" pitchFamily="34" charset="0"/>
              <a:buChar char="•"/>
            </a:pPr>
            <a:r>
              <a:rPr lang="en-GB" altLang="en-US" sz="2400" dirty="0">
                <a:latin typeface="Calibri" panose="020F0502020204030204" pitchFamily="34" charset="0"/>
                <a:ea typeface="Calibri" panose="020F0502020204030204" pitchFamily="34" charset="0"/>
                <a:cs typeface="Calibri" panose="020F0502020204030204" pitchFamily="34" charset="0"/>
              </a:rPr>
              <a:t>Listen to sounds (phonemes) within words and to remember them in the order in which they occur.</a:t>
            </a:r>
          </a:p>
          <a:p>
            <a:pPr marL="342900" indent="-342900">
              <a:buFont typeface="Arial" panose="020B0604020202020204" pitchFamily="34" charset="0"/>
              <a:buChar char="•"/>
            </a:pPr>
            <a:r>
              <a:rPr lang="en-GB" altLang="en-US" sz="2400" dirty="0">
                <a:latin typeface="Calibri" panose="020F0502020204030204" pitchFamily="34" charset="0"/>
                <a:ea typeface="Calibri" panose="020F0502020204030204" pitchFamily="34" charset="0"/>
                <a:cs typeface="Calibri" panose="020F0502020204030204" pitchFamily="34" charset="0"/>
              </a:rPr>
              <a:t>Develop oral blending and segmenting of sounds (phonemes) in words.</a:t>
            </a:r>
          </a:p>
          <a:p>
            <a:pPr marL="342900" indent="-342900">
              <a:buFont typeface="Arial" panose="020B0604020202020204" pitchFamily="34" charset="0"/>
              <a:buChar char="•"/>
            </a:pPr>
            <a:r>
              <a:rPr lang="en-GB" altLang="en-US" sz="2400" dirty="0">
                <a:latin typeface="Calibri" panose="020F0502020204030204" pitchFamily="34" charset="0"/>
                <a:ea typeface="Calibri" panose="020F0502020204030204" pitchFamily="34" charset="0"/>
                <a:cs typeface="Calibri" panose="020F0502020204030204" pitchFamily="34" charset="0"/>
              </a:rPr>
              <a:t>To talk about the different phonemes that make up words.</a:t>
            </a:r>
            <a:endParaRPr lang="en-GB" sz="2400" dirty="0">
              <a:latin typeface="Calibri" panose="020F0502020204030204" pitchFamily="34" charset="0"/>
              <a:ea typeface="Calibri" panose="020F0502020204030204" pitchFamily="34" charset="0"/>
              <a:cs typeface="Calibri" panose="020F0502020204030204" pitchFamily="34" charset="0"/>
            </a:endParaRPr>
          </a:p>
        </p:txBody>
      </p:sp>
      <p:pic>
        <p:nvPicPr>
          <p:cNvPr id="10" name="Content Placeholder 7">
            <a:extLst>
              <a:ext uri="{FF2B5EF4-FFF2-40B4-BE49-F238E27FC236}">
                <a16:creationId xmlns:a16="http://schemas.microsoft.com/office/drawing/2014/main" id="{9D8C5308-1233-4FA3-49C7-C6F81C757D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740" y="4508669"/>
            <a:ext cx="1485042" cy="1573600"/>
          </a:xfrm>
          <a:prstGeom prst="rect">
            <a:avLst/>
          </a:prstGeom>
        </p:spPr>
      </p:pic>
      <p:pic>
        <p:nvPicPr>
          <p:cNvPr id="11" name="Picture 10">
            <a:extLst>
              <a:ext uri="{FF2B5EF4-FFF2-40B4-BE49-F238E27FC236}">
                <a16:creationId xmlns:a16="http://schemas.microsoft.com/office/drawing/2014/main" id="{28C0958B-6FF7-A211-E6B6-2C6007E75E17}"/>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684029" y="4465911"/>
            <a:ext cx="2044850" cy="1426320"/>
          </a:xfrm>
          <a:prstGeom prst="rect">
            <a:avLst/>
          </a:prstGeom>
        </p:spPr>
      </p:pic>
      <p:sp>
        <p:nvSpPr>
          <p:cNvPr id="12" name="TextBox 11">
            <a:extLst>
              <a:ext uri="{FF2B5EF4-FFF2-40B4-BE49-F238E27FC236}">
                <a16:creationId xmlns:a16="http://schemas.microsoft.com/office/drawing/2014/main" id="{E8262115-CB8D-FED7-3C46-8962F25C2CAE}"/>
              </a:ext>
            </a:extLst>
          </p:cNvPr>
          <p:cNvSpPr txBox="1"/>
          <p:nvPr/>
        </p:nvSpPr>
        <p:spPr>
          <a:xfrm>
            <a:off x="2418736" y="4508669"/>
            <a:ext cx="6980904" cy="1938992"/>
          </a:xfrm>
          <a:prstGeom prst="rect">
            <a:avLst/>
          </a:prstGeom>
          <a:noFill/>
          <a:ln>
            <a:solidFill>
              <a:schemeClr val="tx1"/>
            </a:solidFill>
          </a:ln>
        </p:spPr>
        <p:txBody>
          <a:bodyPr wrap="square" rtlCol="0">
            <a:spAutoFit/>
          </a:bodyPr>
          <a:lstStyle/>
          <a:p>
            <a:r>
              <a:rPr lang="en-GB" sz="2400" dirty="0">
                <a:latin typeface="Calibri" panose="020F0502020204030204" pitchFamily="34" charset="0"/>
                <a:ea typeface="Calibri" panose="020F0502020204030204" pitchFamily="34" charset="0"/>
                <a:cs typeface="Calibri" panose="020F0502020204030204" pitchFamily="34" charset="0"/>
              </a:rPr>
              <a:t>You hold a toy cat and the children can say the sounds:</a:t>
            </a:r>
          </a:p>
          <a:p>
            <a:r>
              <a:rPr lang="en-GB" sz="2400" dirty="0">
                <a:latin typeface="Calibri" panose="020F0502020204030204" pitchFamily="34" charset="0"/>
                <a:ea typeface="Calibri" panose="020F0502020204030204" pitchFamily="34" charset="0"/>
                <a:cs typeface="Calibri" panose="020F0502020204030204" pitchFamily="34" charset="0"/>
              </a:rPr>
              <a:t>“c-a-t” followed by the word “cat”.</a:t>
            </a:r>
          </a:p>
          <a:p>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You hold up a hat and the children can say the sounds </a:t>
            </a:r>
          </a:p>
          <a:p>
            <a:r>
              <a:rPr lang="en-GB" sz="2400" dirty="0">
                <a:latin typeface="Calibri" panose="020F0502020204030204" pitchFamily="34" charset="0"/>
                <a:ea typeface="Calibri" panose="020F0502020204030204" pitchFamily="34" charset="0"/>
                <a:cs typeface="Calibri" panose="020F0502020204030204" pitchFamily="34" charset="0"/>
              </a:rPr>
              <a:t>“h-a-t” followed by the word “hat”.</a:t>
            </a:r>
          </a:p>
        </p:txBody>
      </p:sp>
    </p:spTree>
    <p:extLst>
      <p:ext uri="{BB962C8B-B14F-4D97-AF65-F5344CB8AC3E}">
        <p14:creationId xmlns:p14="http://schemas.microsoft.com/office/powerpoint/2010/main" val="36449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B57F5-2CA6-2C6D-65A4-977FCBDEDE7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AA4DDE2-B707-4CDC-BB46-F1B65461042D}"/>
              </a:ext>
            </a:extLst>
          </p:cNvPr>
          <p:cNvSpPr>
            <a:spLocks noGrp="1"/>
          </p:cNvSpPr>
          <p:nvPr>
            <p:ph type="title"/>
          </p:nvPr>
        </p:nvSpPr>
        <p:spPr>
          <a:xfrm>
            <a:off x="0" y="1253359"/>
            <a:ext cx="7725831" cy="811924"/>
          </a:xfrm>
        </p:spPr>
        <p:txBody>
          <a:bodyPr vert="horz" lIns="91440" tIns="45720" rIns="91440" bIns="45720" rtlCol="0" anchor="b">
            <a:normAutofit/>
          </a:bodyPr>
          <a:lstStyle/>
          <a:p>
            <a:pPr algn="ctr"/>
            <a:r>
              <a:rPr lang="en-US" sz="4700" dirty="0"/>
              <a:t>Letters &amp; Sounds: Phase 1: </a:t>
            </a:r>
          </a:p>
        </p:txBody>
      </p:sp>
      <p:pic>
        <p:nvPicPr>
          <p:cNvPr id="4" name="Picture 3">
            <a:extLst>
              <a:ext uri="{FF2B5EF4-FFF2-40B4-BE49-F238E27FC236}">
                <a16:creationId xmlns:a16="http://schemas.microsoft.com/office/drawing/2014/main" id="{941A51A6-C93C-6BF9-407A-F337B8CFA35C}"/>
              </a:ext>
            </a:extLst>
          </p:cNvPr>
          <p:cNvPicPr>
            <a:picLocks noChangeAspect="1"/>
          </p:cNvPicPr>
          <p:nvPr/>
        </p:nvPicPr>
        <p:blipFill>
          <a:blip r:embed="rId3"/>
          <a:stretch>
            <a:fillRect/>
          </a:stretch>
        </p:blipFill>
        <p:spPr>
          <a:xfrm>
            <a:off x="122011" y="133971"/>
            <a:ext cx="3417981" cy="1119388"/>
          </a:xfrm>
          <a:prstGeom prst="rect">
            <a:avLst/>
          </a:prstGeom>
        </p:spPr>
      </p:pic>
      <p:sp>
        <p:nvSpPr>
          <p:cNvPr id="3" name="Slide Number Placeholder 2">
            <a:extLst>
              <a:ext uri="{FF2B5EF4-FFF2-40B4-BE49-F238E27FC236}">
                <a16:creationId xmlns:a16="http://schemas.microsoft.com/office/drawing/2014/main" id="{86EE74E6-1F26-A27F-A9FB-8C1387B9CBAC}"/>
              </a:ext>
            </a:extLst>
          </p:cNvPr>
          <p:cNvSpPr>
            <a:spLocks noGrp="1"/>
          </p:cNvSpPr>
          <p:nvPr>
            <p:ph type="sldNum" sz="quarter" idx="12"/>
          </p:nvPr>
        </p:nvSpPr>
        <p:spPr>
          <a:xfrm>
            <a:off x="9888218" y="6289718"/>
            <a:ext cx="530786" cy="365125"/>
          </a:xfrm>
        </p:spPr>
        <p:txBody>
          <a:bodyPr vert="horz" lIns="91440" tIns="45720" rIns="91440" bIns="45720" rtlCol="0" anchor="ctr">
            <a:normAutofit/>
          </a:bodyPr>
          <a:lstStyle/>
          <a:p>
            <a:pPr>
              <a:spcAft>
                <a:spcPts val="600"/>
              </a:spcAft>
            </a:pPr>
            <a:fld id="{D4E53CE5-F605-EF47-AC07-5BCA96F31111}" type="slidenum">
              <a:rPr lang="en-US">
                <a:solidFill>
                  <a:schemeClr val="tx1">
                    <a:lumMod val="50000"/>
                    <a:lumOff val="50000"/>
                  </a:schemeClr>
                </a:solidFill>
              </a:rPr>
              <a:pPr>
                <a:spcAft>
                  <a:spcPts val="600"/>
                </a:spcAft>
              </a:pPr>
              <a:t>12</a:t>
            </a:fld>
            <a:endParaRPr lang="en-US" dirty="0">
              <a:solidFill>
                <a:schemeClr val="tx1">
                  <a:lumMod val="50000"/>
                  <a:lumOff val="50000"/>
                </a:schemeClr>
              </a:solidFill>
            </a:endParaRPr>
          </a:p>
        </p:txBody>
      </p:sp>
      <p:pic>
        <p:nvPicPr>
          <p:cNvPr id="2" name="Content Placeholder 8" descr="Timeline&#10;&#10;Description automatically generated">
            <a:extLst>
              <a:ext uri="{FF2B5EF4-FFF2-40B4-BE49-F238E27FC236}">
                <a16:creationId xmlns:a16="http://schemas.microsoft.com/office/drawing/2014/main" id="{4A68B384-00D4-41A3-F63F-C7AC40336140}"/>
              </a:ext>
            </a:extLst>
          </p:cNvPr>
          <p:cNvPicPr>
            <a:picLocks noChangeAspect="1"/>
          </p:cNvPicPr>
          <p:nvPr/>
        </p:nvPicPr>
        <p:blipFill>
          <a:blip r:embed="rId4"/>
          <a:stretch>
            <a:fillRect/>
          </a:stretch>
        </p:blipFill>
        <p:spPr>
          <a:xfrm>
            <a:off x="8120980" y="450602"/>
            <a:ext cx="3534476" cy="5315002"/>
          </a:xfrm>
          <a:prstGeom prst="rect">
            <a:avLst/>
          </a:prstGeom>
        </p:spPr>
      </p:pic>
      <p:sp>
        <p:nvSpPr>
          <p:cNvPr id="7" name="TextBox 6">
            <a:extLst>
              <a:ext uri="{FF2B5EF4-FFF2-40B4-BE49-F238E27FC236}">
                <a16:creationId xmlns:a16="http://schemas.microsoft.com/office/drawing/2014/main" id="{A5784063-D224-998A-B5C1-5DFA2EF4DEF8}"/>
              </a:ext>
            </a:extLst>
          </p:cNvPr>
          <p:cNvSpPr txBox="1"/>
          <p:nvPr/>
        </p:nvSpPr>
        <p:spPr>
          <a:xfrm>
            <a:off x="720361" y="2056686"/>
            <a:ext cx="6868632" cy="4801314"/>
          </a:xfrm>
          <a:prstGeom prst="rect">
            <a:avLst/>
          </a:prstGeom>
          <a:noFill/>
        </p:spPr>
        <p:txBody>
          <a:bodyPr wrap="square" rtlCol="0">
            <a:spAutoFit/>
          </a:bodyPr>
          <a:lstStyle/>
          <a:p>
            <a:r>
              <a:rPr lang="en-GB" sz="2400" dirty="0">
                <a:latin typeface="Calibri" panose="020F0502020204030204" pitchFamily="34" charset="0"/>
                <a:ea typeface="Calibri" panose="020F0502020204030204" pitchFamily="34" charset="0"/>
                <a:cs typeface="Calibri" panose="020F0502020204030204" pitchFamily="34" charset="0"/>
              </a:rPr>
              <a:t>Phase One activities are arranged under the following seven aspects. </a:t>
            </a:r>
          </a:p>
          <a:p>
            <a:r>
              <a:rPr lang="en-GB" sz="2400" dirty="0">
                <a:latin typeface="Calibri" panose="020F0502020204030204" pitchFamily="34" charset="0"/>
                <a:ea typeface="Calibri" panose="020F0502020204030204" pitchFamily="34" charset="0"/>
                <a:cs typeface="Calibri" panose="020F0502020204030204" pitchFamily="34" charset="0"/>
              </a:rPr>
              <a:t>■ Aspect 1: General sound discrimination – environmental sounds </a:t>
            </a:r>
          </a:p>
          <a:p>
            <a:r>
              <a:rPr lang="en-GB" sz="2400" dirty="0">
                <a:latin typeface="Calibri" panose="020F0502020204030204" pitchFamily="34" charset="0"/>
                <a:ea typeface="Calibri" panose="020F0502020204030204" pitchFamily="34" charset="0"/>
                <a:cs typeface="Calibri" panose="020F0502020204030204" pitchFamily="34" charset="0"/>
              </a:rPr>
              <a:t>■ Aspect 2: General sound discrimination – instrumental sounds </a:t>
            </a:r>
          </a:p>
          <a:p>
            <a:r>
              <a:rPr lang="en-GB" sz="2400" dirty="0">
                <a:latin typeface="Calibri" panose="020F0502020204030204" pitchFamily="34" charset="0"/>
                <a:ea typeface="Calibri" panose="020F0502020204030204" pitchFamily="34" charset="0"/>
                <a:cs typeface="Calibri" panose="020F0502020204030204" pitchFamily="34" charset="0"/>
              </a:rPr>
              <a:t>■ Aspect 3: General sound discrimination – body percussion </a:t>
            </a:r>
          </a:p>
          <a:p>
            <a:r>
              <a:rPr lang="en-GB" sz="2400" dirty="0">
                <a:latin typeface="Calibri" panose="020F0502020204030204" pitchFamily="34" charset="0"/>
                <a:ea typeface="Calibri" panose="020F0502020204030204" pitchFamily="34" charset="0"/>
                <a:cs typeface="Calibri" panose="020F0502020204030204" pitchFamily="34" charset="0"/>
              </a:rPr>
              <a:t>■ Aspect 4: Rhythm and rhyme </a:t>
            </a:r>
          </a:p>
          <a:p>
            <a:r>
              <a:rPr lang="en-GB" sz="2400" dirty="0">
                <a:latin typeface="Calibri" panose="020F0502020204030204" pitchFamily="34" charset="0"/>
                <a:ea typeface="Calibri" panose="020F0502020204030204" pitchFamily="34" charset="0"/>
                <a:cs typeface="Calibri" panose="020F0502020204030204" pitchFamily="34" charset="0"/>
              </a:rPr>
              <a:t>■ Aspect 5: Alliteration </a:t>
            </a:r>
          </a:p>
          <a:p>
            <a:r>
              <a:rPr lang="en-GB" sz="2400" dirty="0">
                <a:latin typeface="Calibri" panose="020F0502020204030204" pitchFamily="34" charset="0"/>
                <a:ea typeface="Calibri" panose="020F0502020204030204" pitchFamily="34" charset="0"/>
                <a:cs typeface="Calibri" panose="020F0502020204030204" pitchFamily="34" charset="0"/>
              </a:rPr>
              <a:t>■ Aspect 6: Voice sounds </a:t>
            </a:r>
          </a:p>
          <a:p>
            <a:r>
              <a:rPr lang="en-GB" sz="2400" dirty="0">
                <a:latin typeface="Calibri" panose="020F0502020204030204" pitchFamily="34" charset="0"/>
                <a:ea typeface="Calibri" panose="020F0502020204030204" pitchFamily="34" charset="0"/>
                <a:cs typeface="Calibri" panose="020F0502020204030204" pitchFamily="34" charset="0"/>
              </a:rPr>
              <a:t>■ Aspect 7: Oral blending and segmenting</a:t>
            </a:r>
            <a:endParaRPr lang="en-US" sz="2400" dirty="0">
              <a:latin typeface="Calibri" panose="020F0502020204030204" pitchFamily="34" charset="0"/>
              <a:ea typeface="Calibri" panose="020F0502020204030204" pitchFamily="34" charset="0"/>
              <a:cs typeface="Calibri" panose="020F0502020204030204" pitchFamily="34" charset="0"/>
            </a:endParaRPr>
          </a:p>
          <a:p>
            <a:endParaRPr lang="en-GB" dirty="0"/>
          </a:p>
        </p:txBody>
      </p:sp>
      <p:sp>
        <p:nvSpPr>
          <p:cNvPr id="8" name="TextBox 7">
            <a:extLst>
              <a:ext uri="{FF2B5EF4-FFF2-40B4-BE49-F238E27FC236}">
                <a16:creationId xmlns:a16="http://schemas.microsoft.com/office/drawing/2014/main" id="{44FCF7DE-1364-E0E2-9FA9-B6AD0B124335}"/>
              </a:ext>
            </a:extLst>
          </p:cNvPr>
          <p:cNvSpPr txBox="1"/>
          <p:nvPr/>
        </p:nvSpPr>
        <p:spPr>
          <a:xfrm>
            <a:off x="7240772" y="5920386"/>
            <a:ext cx="4716740" cy="369332"/>
          </a:xfrm>
          <a:prstGeom prst="rect">
            <a:avLst/>
          </a:prstGeom>
          <a:noFill/>
        </p:spPr>
        <p:txBody>
          <a:bodyPr wrap="none" rtlCol="0">
            <a:spAutoFit/>
          </a:bodyPr>
          <a:lstStyle/>
          <a:p>
            <a:r>
              <a:rPr lang="en-GB" dirty="0">
                <a:hlinkClick r:id="rId5"/>
              </a:rPr>
              <a:t>Letters_and_Sounds_-_DFES-00281-2007.pdf</a:t>
            </a:r>
            <a:endParaRPr lang="en-GB" dirty="0"/>
          </a:p>
        </p:txBody>
      </p:sp>
    </p:spTree>
    <p:extLst>
      <p:ext uri="{BB962C8B-B14F-4D97-AF65-F5344CB8AC3E}">
        <p14:creationId xmlns:p14="http://schemas.microsoft.com/office/powerpoint/2010/main" val="3934294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CD590-1096-440A-DC68-36C9EE4295A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7911B9E-87CB-AC57-6834-2901DC03BFFC}"/>
              </a:ext>
            </a:extLst>
          </p:cNvPr>
          <p:cNvSpPr>
            <a:spLocks noGrp="1"/>
          </p:cNvSpPr>
          <p:nvPr>
            <p:ph type="title"/>
          </p:nvPr>
        </p:nvSpPr>
        <p:spPr>
          <a:xfrm>
            <a:off x="0" y="1253359"/>
            <a:ext cx="7725831" cy="811924"/>
          </a:xfrm>
        </p:spPr>
        <p:txBody>
          <a:bodyPr vert="horz" lIns="91440" tIns="45720" rIns="91440" bIns="45720" rtlCol="0" anchor="b">
            <a:normAutofit/>
          </a:bodyPr>
          <a:lstStyle/>
          <a:p>
            <a:pPr algn="ctr"/>
            <a:r>
              <a:rPr lang="en-US" sz="4700" dirty="0"/>
              <a:t>Letters &amp; Sounds: Phase 1: </a:t>
            </a:r>
          </a:p>
        </p:txBody>
      </p:sp>
      <p:pic>
        <p:nvPicPr>
          <p:cNvPr id="4" name="Picture 3">
            <a:extLst>
              <a:ext uri="{FF2B5EF4-FFF2-40B4-BE49-F238E27FC236}">
                <a16:creationId xmlns:a16="http://schemas.microsoft.com/office/drawing/2014/main" id="{A443AA1A-C5B4-3C84-1BB6-F3BA3EFD0BA3}"/>
              </a:ext>
            </a:extLst>
          </p:cNvPr>
          <p:cNvPicPr>
            <a:picLocks noChangeAspect="1"/>
          </p:cNvPicPr>
          <p:nvPr/>
        </p:nvPicPr>
        <p:blipFill>
          <a:blip r:embed="rId3"/>
          <a:stretch>
            <a:fillRect/>
          </a:stretch>
        </p:blipFill>
        <p:spPr>
          <a:xfrm>
            <a:off x="122011" y="133971"/>
            <a:ext cx="3417981" cy="1119388"/>
          </a:xfrm>
          <a:prstGeom prst="rect">
            <a:avLst/>
          </a:prstGeom>
        </p:spPr>
      </p:pic>
      <p:sp>
        <p:nvSpPr>
          <p:cNvPr id="3" name="Slide Number Placeholder 2">
            <a:extLst>
              <a:ext uri="{FF2B5EF4-FFF2-40B4-BE49-F238E27FC236}">
                <a16:creationId xmlns:a16="http://schemas.microsoft.com/office/drawing/2014/main" id="{7122F70D-6E61-A775-71D1-ABF86C993EFD}"/>
              </a:ext>
            </a:extLst>
          </p:cNvPr>
          <p:cNvSpPr>
            <a:spLocks noGrp="1"/>
          </p:cNvSpPr>
          <p:nvPr>
            <p:ph type="sldNum" sz="quarter" idx="12"/>
          </p:nvPr>
        </p:nvSpPr>
        <p:spPr>
          <a:xfrm>
            <a:off x="9888218" y="6289718"/>
            <a:ext cx="530786" cy="365125"/>
          </a:xfrm>
        </p:spPr>
        <p:txBody>
          <a:bodyPr vert="horz" lIns="91440" tIns="45720" rIns="91440" bIns="45720" rtlCol="0" anchor="ctr">
            <a:normAutofit/>
          </a:bodyPr>
          <a:lstStyle/>
          <a:p>
            <a:pPr>
              <a:spcAft>
                <a:spcPts val="600"/>
              </a:spcAft>
            </a:pPr>
            <a:fld id="{D4E53CE5-F605-EF47-AC07-5BCA96F31111}" type="slidenum">
              <a:rPr lang="en-US">
                <a:solidFill>
                  <a:schemeClr val="tx1">
                    <a:lumMod val="50000"/>
                    <a:lumOff val="50000"/>
                  </a:schemeClr>
                </a:solidFill>
              </a:rPr>
              <a:pPr>
                <a:spcAft>
                  <a:spcPts val="600"/>
                </a:spcAft>
              </a:pPr>
              <a:t>13</a:t>
            </a:fld>
            <a:endParaRPr lang="en-US" dirty="0">
              <a:solidFill>
                <a:schemeClr val="tx1">
                  <a:lumMod val="50000"/>
                  <a:lumOff val="50000"/>
                </a:schemeClr>
              </a:solidFill>
            </a:endParaRPr>
          </a:p>
        </p:txBody>
      </p:sp>
      <p:pic>
        <p:nvPicPr>
          <p:cNvPr id="2" name="Content Placeholder 8" descr="Timeline&#10;&#10;Description automatically generated">
            <a:extLst>
              <a:ext uri="{FF2B5EF4-FFF2-40B4-BE49-F238E27FC236}">
                <a16:creationId xmlns:a16="http://schemas.microsoft.com/office/drawing/2014/main" id="{726D0CAD-7917-7701-3B2F-C6A2A391AD50}"/>
              </a:ext>
            </a:extLst>
          </p:cNvPr>
          <p:cNvPicPr>
            <a:picLocks noChangeAspect="1"/>
          </p:cNvPicPr>
          <p:nvPr/>
        </p:nvPicPr>
        <p:blipFill>
          <a:blip r:embed="rId4"/>
          <a:stretch>
            <a:fillRect/>
          </a:stretch>
        </p:blipFill>
        <p:spPr>
          <a:xfrm>
            <a:off x="8120980" y="450602"/>
            <a:ext cx="3534476" cy="5315002"/>
          </a:xfrm>
          <a:prstGeom prst="rect">
            <a:avLst/>
          </a:prstGeom>
        </p:spPr>
      </p:pic>
      <p:sp>
        <p:nvSpPr>
          <p:cNvPr id="7" name="TextBox 6">
            <a:extLst>
              <a:ext uri="{FF2B5EF4-FFF2-40B4-BE49-F238E27FC236}">
                <a16:creationId xmlns:a16="http://schemas.microsoft.com/office/drawing/2014/main" id="{D048F0C3-DA56-6E72-5D68-589CF5ED0B10}"/>
              </a:ext>
            </a:extLst>
          </p:cNvPr>
          <p:cNvSpPr txBox="1"/>
          <p:nvPr/>
        </p:nvSpPr>
        <p:spPr>
          <a:xfrm>
            <a:off x="720361" y="2056686"/>
            <a:ext cx="6868632" cy="4154984"/>
          </a:xfrm>
          <a:prstGeom prst="rect">
            <a:avLst/>
          </a:prstGeom>
          <a:noFill/>
        </p:spPr>
        <p:txBody>
          <a:bodyPr wrap="square" rtlCol="0">
            <a:spAutoFit/>
          </a:bodyPr>
          <a:lstStyle/>
          <a:p>
            <a:r>
              <a:rPr lang="en-GB" sz="2400" dirty="0">
                <a:latin typeface="Calibri" panose="020F0502020204030204" pitchFamily="34" charset="0"/>
                <a:ea typeface="Calibri" panose="020F0502020204030204" pitchFamily="34" charset="0"/>
                <a:cs typeface="Calibri" panose="020F0502020204030204" pitchFamily="34" charset="0"/>
              </a:rPr>
              <a:t>Each aspect is divided into three strands. </a:t>
            </a:r>
          </a:p>
          <a:p>
            <a:r>
              <a:rPr lang="en-GB" sz="2400" dirty="0">
                <a:latin typeface="Calibri" panose="020F0502020204030204" pitchFamily="34" charset="0"/>
                <a:ea typeface="Calibri" panose="020F0502020204030204" pitchFamily="34" charset="0"/>
                <a:cs typeface="Calibri" panose="020F0502020204030204" pitchFamily="34" charset="0"/>
              </a:rPr>
              <a:t>■ Tuning into sounds (auditory discrimination) </a:t>
            </a:r>
          </a:p>
          <a:p>
            <a:r>
              <a:rPr lang="en-GB" sz="2400" dirty="0">
                <a:latin typeface="Calibri" panose="020F0502020204030204" pitchFamily="34" charset="0"/>
                <a:ea typeface="Calibri" panose="020F0502020204030204" pitchFamily="34" charset="0"/>
                <a:cs typeface="Calibri" panose="020F0502020204030204" pitchFamily="34" charset="0"/>
              </a:rPr>
              <a:t>■ Listening and remembering sounds (auditory memory and sequencing) </a:t>
            </a:r>
          </a:p>
          <a:p>
            <a:r>
              <a:rPr lang="en-GB" sz="2400" dirty="0">
                <a:latin typeface="Calibri" panose="020F0502020204030204" pitchFamily="34" charset="0"/>
                <a:ea typeface="Calibri" panose="020F0502020204030204" pitchFamily="34" charset="0"/>
                <a:cs typeface="Calibri" panose="020F0502020204030204" pitchFamily="34" charset="0"/>
              </a:rPr>
              <a:t>■ Talking about sounds (developing vocabulary and language comprehension).</a:t>
            </a:r>
          </a:p>
          <a:p>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b="1" dirty="0">
                <a:latin typeface="Calibri" panose="020F0502020204030204" pitchFamily="34" charset="0"/>
                <a:ea typeface="Calibri" panose="020F0502020204030204" pitchFamily="34" charset="0"/>
                <a:cs typeface="Calibri" panose="020F0502020204030204" pitchFamily="34" charset="0"/>
              </a:rPr>
              <a:t>Each week</a:t>
            </a:r>
            <a:r>
              <a:rPr lang="en-GB" sz="2400" dirty="0">
                <a:latin typeface="Calibri" panose="020F0502020204030204" pitchFamily="34" charset="0"/>
                <a:ea typeface="Calibri" panose="020F0502020204030204" pitchFamily="34" charset="0"/>
                <a:cs typeface="Calibri" panose="020F0502020204030204" pitchFamily="34" charset="0"/>
              </a:rPr>
              <a:t> aim to cover an activity from each of the </a:t>
            </a:r>
            <a:r>
              <a:rPr lang="en-GB" sz="2400" b="1" dirty="0">
                <a:latin typeface="Calibri" panose="020F0502020204030204" pitchFamily="34" charset="0"/>
                <a:ea typeface="Calibri" panose="020F0502020204030204" pitchFamily="34" charset="0"/>
                <a:cs typeface="Calibri" panose="020F0502020204030204" pitchFamily="34" charset="0"/>
              </a:rPr>
              <a:t>three strands </a:t>
            </a:r>
            <a:r>
              <a:rPr lang="en-GB" sz="2400" dirty="0">
                <a:latin typeface="Calibri" panose="020F0502020204030204" pitchFamily="34" charset="0"/>
                <a:ea typeface="Calibri" panose="020F0502020204030204" pitchFamily="34" charset="0"/>
                <a:cs typeface="Calibri" panose="020F0502020204030204" pitchFamily="34" charset="0"/>
              </a:rPr>
              <a:t>from Aspects 1-6, leaving Aspect 7 until the Summer Term before starting Reception.</a:t>
            </a:r>
          </a:p>
          <a:p>
            <a:endParaRPr lang="en-GB" sz="2400" dirty="0">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927C63CA-2346-017A-036A-C5914269F59F}"/>
              </a:ext>
            </a:extLst>
          </p:cNvPr>
          <p:cNvSpPr txBox="1"/>
          <p:nvPr/>
        </p:nvSpPr>
        <p:spPr>
          <a:xfrm>
            <a:off x="7280101" y="5842995"/>
            <a:ext cx="4716740" cy="369332"/>
          </a:xfrm>
          <a:prstGeom prst="rect">
            <a:avLst/>
          </a:prstGeom>
          <a:noFill/>
        </p:spPr>
        <p:txBody>
          <a:bodyPr wrap="none" rtlCol="0">
            <a:spAutoFit/>
          </a:bodyPr>
          <a:lstStyle/>
          <a:p>
            <a:r>
              <a:rPr lang="en-GB" dirty="0">
                <a:hlinkClick r:id="rId5"/>
              </a:rPr>
              <a:t>Letters_and_Sounds_-_DFES-00281-2007.pdf</a:t>
            </a:r>
            <a:endParaRPr lang="en-GB" dirty="0"/>
          </a:p>
        </p:txBody>
      </p:sp>
    </p:spTree>
    <p:extLst>
      <p:ext uri="{BB962C8B-B14F-4D97-AF65-F5344CB8AC3E}">
        <p14:creationId xmlns:p14="http://schemas.microsoft.com/office/powerpoint/2010/main" val="1462060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BE74E-B22A-FBE1-17AD-0004DDF1CFA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4160FEC-2F07-6A72-75AD-2274D408A207}"/>
              </a:ext>
            </a:extLst>
          </p:cNvPr>
          <p:cNvSpPr>
            <a:spLocks noGrp="1"/>
          </p:cNvSpPr>
          <p:nvPr>
            <p:ph type="title"/>
          </p:nvPr>
        </p:nvSpPr>
        <p:spPr>
          <a:xfrm>
            <a:off x="3726077" y="437137"/>
            <a:ext cx="7725831" cy="811924"/>
          </a:xfrm>
        </p:spPr>
        <p:txBody>
          <a:bodyPr vert="horz" lIns="91440" tIns="45720" rIns="91440" bIns="45720" rtlCol="0" anchor="b">
            <a:normAutofit/>
          </a:bodyPr>
          <a:lstStyle/>
          <a:p>
            <a:pPr algn="ctr"/>
            <a:r>
              <a:rPr lang="en-US" sz="4700" dirty="0"/>
              <a:t>Weekly planning example: </a:t>
            </a:r>
          </a:p>
        </p:txBody>
      </p:sp>
      <p:pic>
        <p:nvPicPr>
          <p:cNvPr id="4" name="Picture 3">
            <a:extLst>
              <a:ext uri="{FF2B5EF4-FFF2-40B4-BE49-F238E27FC236}">
                <a16:creationId xmlns:a16="http://schemas.microsoft.com/office/drawing/2014/main" id="{8C4FE38A-9F15-3265-CDDE-A49A2F74524C}"/>
              </a:ext>
            </a:extLst>
          </p:cNvPr>
          <p:cNvPicPr>
            <a:picLocks noChangeAspect="1"/>
          </p:cNvPicPr>
          <p:nvPr/>
        </p:nvPicPr>
        <p:blipFill>
          <a:blip r:embed="rId3"/>
          <a:stretch>
            <a:fillRect/>
          </a:stretch>
        </p:blipFill>
        <p:spPr>
          <a:xfrm>
            <a:off x="122011" y="133971"/>
            <a:ext cx="3417981" cy="1119388"/>
          </a:xfrm>
          <a:prstGeom prst="rect">
            <a:avLst/>
          </a:prstGeom>
        </p:spPr>
      </p:pic>
      <p:sp>
        <p:nvSpPr>
          <p:cNvPr id="3" name="Slide Number Placeholder 2">
            <a:extLst>
              <a:ext uri="{FF2B5EF4-FFF2-40B4-BE49-F238E27FC236}">
                <a16:creationId xmlns:a16="http://schemas.microsoft.com/office/drawing/2014/main" id="{EDBFA881-93EF-9F25-A1BA-81AA31FB4F3A}"/>
              </a:ext>
            </a:extLst>
          </p:cNvPr>
          <p:cNvSpPr>
            <a:spLocks noGrp="1"/>
          </p:cNvSpPr>
          <p:nvPr>
            <p:ph type="sldNum" sz="quarter" idx="12"/>
          </p:nvPr>
        </p:nvSpPr>
        <p:spPr>
          <a:xfrm>
            <a:off x="9888218" y="6289718"/>
            <a:ext cx="530786" cy="365125"/>
          </a:xfrm>
        </p:spPr>
        <p:txBody>
          <a:bodyPr vert="horz" lIns="91440" tIns="45720" rIns="91440" bIns="45720" rtlCol="0" anchor="ctr">
            <a:normAutofit/>
          </a:bodyPr>
          <a:lstStyle/>
          <a:p>
            <a:pPr>
              <a:spcAft>
                <a:spcPts val="600"/>
              </a:spcAft>
            </a:pPr>
            <a:fld id="{D4E53CE5-F605-EF47-AC07-5BCA96F31111}" type="slidenum">
              <a:rPr lang="en-US">
                <a:solidFill>
                  <a:schemeClr val="tx1">
                    <a:lumMod val="50000"/>
                    <a:lumOff val="50000"/>
                  </a:schemeClr>
                </a:solidFill>
              </a:rPr>
              <a:pPr>
                <a:spcAft>
                  <a:spcPts val="600"/>
                </a:spcAft>
              </a:pPr>
              <a:t>14</a:t>
            </a:fld>
            <a:endParaRPr lang="en-US" dirty="0">
              <a:solidFill>
                <a:schemeClr val="tx1">
                  <a:lumMod val="50000"/>
                  <a:lumOff val="50000"/>
                </a:schemeClr>
              </a:solidFill>
            </a:endParaRPr>
          </a:p>
        </p:txBody>
      </p:sp>
      <p:sp>
        <p:nvSpPr>
          <p:cNvPr id="7" name="TextBox 6">
            <a:extLst>
              <a:ext uri="{FF2B5EF4-FFF2-40B4-BE49-F238E27FC236}">
                <a16:creationId xmlns:a16="http://schemas.microsoft.com/office/drawing/2014/main" id="{B3068255-C441-B17F-42A5-70079BBC6114}"/>
              </a:ext>
            </a:extLst>
          </p:cNvPr>
          <p:cNvSpPr txBox="1"/>
          <p:nvPr/>
        </p:nvSpPr>
        <p:spPr>
          <a:xfrm>
            <a:off x="720361" y="2056686"/>
            <a:ext cx="6868632" cy="830997"/>
          </a:xfrm>
          <a:prstGeom prst="rect">
            <a:avLst/>
          </a:prstGeom>
          <a:noFill/>
        </p:spPr>
        <p:txBody>
          <a:bodyPr wrap="square" rtlCol="0">
            <a:spAutoFit/>
          </a:bodyPr>
          <a:lstStyle/>
          <a:p>
            <a:endParaRPr lang="en-GB" sz="2400" dirty="0">
              <a:latin typeface="Calibri" panose="020F0502020204030204" pitchFamily="34" charset="0"/>
              <a:ea typeface="Calibri" panose="020F0502020204030204" pitchFamily="34" charset="0"/>
              <a:cs typeface="Calibri" panose="020F0502020204030204" pitchFamily="34" charset="0"/>
            </a:endParaRPr>
          </a:p>
          <a:p>
            <a:endParaRPr lang="en-GB" sz="2400" dirty="0">
              <a:latin typeface="Calibri" panose="020F0502020204030204" pitchFamily="34" charset="0"/>
              <a:ea typeface="Calibri" panose="020F0502020204030204" pitchFamily="34" charset="0"/>
              <a:cs typeface="Calibri" panose="020F0502020204030204" pitchFamily="34" charset="0"/>
            </a:endParaRPr>
          </a:p>
        </p:txBody>
      </p:sp>
      <p:pic>
        <p:nvPicPr>
          <p:cNvPr id="12" name="Content Placeholder 9">
            <a:extLst>
              <a:ext uri="{FF2B5EF4-FFF2-40B4-BE49-F238E27FC236}">
                <a16:creationId xmlns:a16="http://schemas.microsoft.com/office/drawing/2014/main" id="{3647DE67-2BC7-61C8-060C-B83FCA8D26C9}"/>
              </a:ext>
            </a:extLst>
          </p:cNvPr>
          <p:cNvPicPr>
            <a:picLocks noChangeAspect="1"/>
          </p:cNvPicPr>
          <p:nvPr/>
        </p:nvPicPr>
        <p:blipFill>
          <a:blip r:embed="rId4"/>
          <a:srcRect l="7025" t="4320" r="7161" b="22834"/>
          <a:stretch>
            <a:fillRect/>
          </a:stretch>
        </p:blipFill>
        <p:spPr>
          <a:xfrm>
            <a:off x="0" y="1455174"/>
            <a:ext cx="12192000" cy="5402826"/>
          </a:xfrm>
          <a:prstGeom prst="rect">
            <a:avLst/>
          </a:prstGeom>
        </p:spPr>
      </p:pic>
    </p:spTree>
    <p:extLst>
      <p:ext uri="{BB962C8B-B14F-4D97-AF65-F5344CB8AC3E}">
        <p14:creationId xmlns:p14="http://schemas.microsoft.com/office/powerpoint/2010/main" val="3505316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56CC3-5341-1CA5-5520-9A49686C665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4D1DF83-2BA7-B204-2783-6A01FD79C68B}"/>
              </a:ext>
            </a:extLst>
          </p:cNvPr>
          <p:cNvSpPr>
            <a:spLocks noGrp="1"/>
          </p:cNvSpPr>
          <p:nvPr>
            <p:ph type="title"/>
          </p:nvPr>
        </p:nvSpPr>
        <p:spPr>
          <a:xfrm>
            <a:off x="3726077" y="437137"/>
            <a:ext cx="7725831" cy="811924"/>
          </a:xfrm>
        </p:spPr>
        <p:txBody>
          <a:bodyPr vert="horz" lIns="91440" tIns="45720" rIns="91440" bIns="45720" rtlCol="0" anchor="b">
            <a:normAutofit/>
          </a:bodyPr>
          <a:lstStyle/>
          <a:p>
            <a:pPr algn="ctr"/>
            <a:r>
              <a:rPr lang="en-US" sz="4700" dirty="0"/>
              <a:t>Weekly planning example: </a:t>
            </a:r>
          </a:p>
        </p:txBody>
      </p:sp>
      <p:pic>
        <p:nvPicPr>
          <p:cNvPr id="4" name="Picture 3">
            <a:extLst>
              <a:ext uri="{FF2B5EF4-FFF2-40B4-BE49-F238E27FC236}">
                <a16:creationId xmlns:a16="http://schemas.microsoft.com/office/drawing/2014/main" id="{BD19F228-B8A7-CB77-47BC-9D4883BB270E}"/>
              </a:ext>
            </a:extLst>
          </p:cNvPr>
          <p:cNvPicPr>
            <a:picLocks noChangeAspect="1"/>
          </p:cNvPicPr>
          <p:nvPr/>
        </p:nvPicPr>
        <p:blipFill>
          <a:blip r:embed="rId3"/>
          <a:stretch>
            <a:fillRect/>
          </a:stretch>
        </p:blipFill>
        <p:spPr>
          <a:xfrm>
            <a:off x="122011" y="133971"/>
            <a:ext cx="3417981" cy="1119388"/>
          </a:xfrm>
          <a:prstGeom prst="rect">
            <a:avLst/>
          </a:prstGeom>
        </p:spPr>
      </p:pic>
      <p:sp>
        <p:nvSpPr>
          <p:cNvPr id="3" name="Slide Number Placeholder 2">
            <a:extLst>
              <a:ext uri="{FF2B5EF4-FFF2-40B4-BE49-F238E27FC236}">
                <a16:creationId xmlns:a16="http://schemas.microsoft.com/office/drawing/2014/main" id="{42453664-4466-1D9A-02C7-1382FD78377E}"/>
              </a:ext>
            </a:extLst>
          </p:cNvPr>
          <p:cNvSpPr>
            <a:spLocks noGrp="1"/>
          </p:cNvSpPr>
          <p:nvPr>
            <p:ph type="sldNum" sz="quarter" idx="12"/>
          </p:nvPr>
        </p:nvSpPr>
        <p:spPr>
          <a:xfrm>
            <a:off x="9888218" y="6289718"/>
            <a:ext cx="530786" cy="365125"/>
          </a:xfrm>
        </p:spPr>
        <p:txBody>
          <a:bodyPr vert="horz" lIns="91440" tIns="45720" rIns="91440" bIns="45720" rtlCol="0" anchor="ctr">
            <a:normAutofit/>
          </a:bodyPr>
          <a:lstStyle/>
          <a:p>
            <a:pPr>
              <a:spcAft>
                <a:spcPts val="600"/>
              </a:spcAft>
            </a:pPr>
            <a:fld id="{D4E53CE5-F605-EF47-AC07-5BCA96F31111}" type="slidenum">
              <a:rPr lang="en-US">
                <a:solidFill>
                  <a:schemeClr val="tx1">
                    <a:lumMod val="50000"/>
                    <a:lumOff val="50000"/>
                  </a:schemeClr>
                </a:solidFill>
              </a:rPr>
              <a:pPr>
                <a:spcAft>
                  <a:spcPts val="600"/>
                </a:spcAft>
              </a:pPr>
              <a:t>15</a:t>
            </a:fld>
            <a:endParaRPr lang="en-US" dirty="0">
              <a:solidFill>
                <a:schemeClr val="tx1">
                  <a:lumMod val="50000"/>
                  <a:lumOff val="50000"/>
                </a:schemeClr>
              </a:solidFill>
            </a:endParaRPr>
          </a:p>
        </p:txBody>
      </p:sp>
      <p:sp>
        <p:nvSpPr>
          <p:cNvPr id="7" name="TextBox 6">
            <a:extLst>
              <a:ext uri="{FF2B5EF4-FFF2-40B4-BE49-F238E27FC236}">
                <a16:creationId xmlns:a16="http://schemas.microsoft.com/office/drawing/2014/main" id="{D0B32E47-79D5-8AC8-DC3B-0A5E186EAA76}"/>
              </a:ext>
            </a:extLst>
          </p:cNvPr>
          <p:cNvSpPr txBox="1"/>
          <p:nvPr/>
        </p:nvSpPr>
        <p:spPr>
          <a:xfrm>
            <a:off x="720361" y="2056686"/>
            <a:ext cx="6868632" cy="830997"/>
          </a:xfrm>
          <a:prstGeom prst="rect">
            <a:avLst/>
          </a:prstGeom>
          <a:noFill/>
        </p:spPr>
        <p:txBody>
          <a:bodyPr wrap="square" rtlCol="0">
            <a:spAutoFit/>
          </a:bodyPr>
          <a:lstStyle/>
          <a:p>
            <a:endParaRPr lang="en-GB" sz="2400" dirty="0">
              <a:latin typeface="Calibri" panose="020F0502020204030204" pitchFamily="34" charset="0"/>
              <a:ea typeface="Calibri" panose="020F0502020204030204" pitchFamily="34" charset="0"/>
              <a:cs typeface="Calibri" panose="020F0502020204030204" pitchFamily="34" charset="0"/>
            </a:endParaRPr>
          </a:p>
          <a:p>
            <a:endParaRPr lang="en-GB" sz="24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Content Placeholder 3">
            <a:extLst>
              <a:ext uri="{FF2B5EF4-FFF2-40B4-BE49-F238E27FC236}">
                <a16:creationId xmlns:a16="http://schemas.microsoft.com/office/drawing/2014/main" id="{E787A3B5-3F2F-8AA8-D48F-12A3F7E1AC17}"/>
              </a:ext>
            </a:extLst>
          </p:cNvPr>
          <p:cNvGraphicFramePr>
            <a:graphicFrameLocks/>
          </p:cNvGraphicFramePr>
          <p:nvPr>
            <p:extLst>
              <p:ext uri="{D42A27DB-BD31-4B8C-83A1-F6EECF244321}">
                <p14:modId xmlns:p14="http://schemas.microsoft.com/office/powerpoint/2010/main" val="1016864341"/>
              </p:ext>
            </p:extLst>
          </p:nvPr>
        </p:nvGraphicFramePr>
        <p:xfrm>
          <a:off x="122010" y="1249061"/>
          <a:ext cx="11853678" cy="5579807"/>
        </p:xfrm>
        <a:graphic>
          <a:graphicData uri="http://schemas.openxmlformats.org/drawingml/2006/table">
            <a:tbl>
              <a:tblPr firstRow="1" bandRow="1">
                <a:effectLst/>
                <a:tableStyleId>{5C22544A-7EE6-4342-B048-85BDC9FD1C3A}</a:tableStyleId>
              </a:tblPr>
              <a:tblGrid>
                <a:gridCol w="2951694">
                  <a:extLst>
                    <a:ext uri="{9D8B030D-6E8A-4147-A177-3AD203B41FA5}">
                      <a16:colId xmlns:a16="http://schemas.microsoft.com/office/drawing/2014/main" val="3547234359"/>
                    </a:ext>
                  </a:extLst>
                </a:gridCol>
                <a:gridCol w="2967328">
                  <a:extLst>
                    <a:ext uri="{9D8B030D-6E8A-4147-A177-3AD203B41FA5}">
                      <a16:colId xmlns:a16="http://schemas.microsoft.com/office/drawing/2014/main" val="1218168517"/>
                    </a:ext>
                  </a:extLst>
                </a:gridCol>
                <a:gridCol w="2967328">
                  <a:extLst>
                    <a:ext uri="{9D8B030D-6E8A-4147-A177-3AD203B41FA5}">
                      <a16:colId xmlns:a16="http://schemas.microsoft.com/office/drawing/2014/main" val="2574219595"/>
                    </a:ext>
                  </a:extLst>
                </a:gridCol>
                <a:gridCol w="2967328">
                  <a:extLst>
                    <a:ext uri="{9D8B030D-6E8A-4147-A177-3AD203B41FA5}">
                      <a16:colId xmlns:a16="http://schemas.microsoft.com/office/drawing/2014/main" val="631555037"/>
                    </a:ext>
                  </a:extLst>
                </a:gridCol>
              </a:tblGrid>
              <a:tr h="520763">
                <a:tc>
                  <a:txBody>
                    <a:bodyPr/>
                    <a:lstStyle/>
                    <a:p>
                      <a:pPr lvl="0"/>
                      <a:r>
                        <a:rPr lang="en-GB" sz="2000" dirty="0"/>
                        <a:t>2 -3 -year-olds</a:t>
                      </a:r>
                    </a:p>
                  </a:txBody>
                  <a:tcPr marL="68580" marR="68580" marT="34290" marB="34290"/>
                </a:tc>
                <a:tc>
                  <a:txBody>
                    <a:bodyPr/>
                    <a:lstStyle/>
                    <a:p>
                      <a:pPr lvl="0" algn="ctr"/>
                      <a:r>
                        <a:rPr lang="en-GB" sz="1400"/>
                        <a:t>Tuning into sounds*</a:t>
                      </a:r>
                    </a:p>
                  </a:txBody>
                  <a:tcPr marL="68580" marR="68580" marT="34290" marB="34290"/>
                </a:tc>
                <a:tc>
                  <a:txBody>
                    <a:bodyPr/>
                    <a:lstStyle/>
                    <a:p>
                      <a:pPr lvl="0" algn="ctr"/>
                      <a:r>
                        <a:rPr lang="en-GB" sz="1400"/>
                        <a:t>Listening and remembering sounds*</a:t>
                      </a:r>
                    </a:p>
                  </a:txBody>
                  <a:tcPr marL="68580" marR="68580" marT="34290" marB="34290"/>
                </a:tc>
                <a:tc>
                  <a:txBody>
                    <a:bodyPr/>
                    <a:lstStyle/>
                    <a:p>
                      <a:pPr lvl="0" algn="ctr"/>
                      <a:r>
                        <a:rPr lang="en-GB" sz="1400"/>
                        <a:t>Talking about sounds*</a:t>
                      </a:r>
                    </a:p>
                  </a:txBody>
                  <a:tcPr marL="68580" marR="68580" marT="34290" marB="34290"/>
                </a:tc>
                <a:extLst>
                  <a:ext uri="{0D108BD9-81ED-4DB2-BD59-A6C34878D82A}">
                    <a16:rowId xmlns:a16="http://schemas.microsoft.com/office/drawing/2014/main" val="4197638720"/>
                  </a:ext>
                </a:extLst>
              </a:tr>
              <a:tr h="549896">
                <a:tc>
                  <a:txBody>
                    <a:bodyPr/>
                    <a:lstStyle/>
                    <a:p>
                      <a:pPr lvl="0"/>
                      <a:r>
                        <a:rPr lang="en-GB" sz="1400" b="1"/>
                        <a:t>Week 1</a:t>
                      </a:r>
                    </a:p>
                  </a:txBody>
                  <a:tcPr marL="68580" marR="68580" marT="34290" marB="34290"/>
                </a:tc>
                <a:tc>
                  <a:txBody>
                    <a:bodyPr/>
                    <a:lstStyle/>
                    <a:p>
                      <a:pPr lvl="0" algn="ctr"/>
                      <a:r>
                        <a:rPr lang="en-GB" sz="1400" dirty="0"/>
                        <a:t>Listening walk</a:t>
                      </a:r>
                    </a:p>
                    <a:p>
                      <a:pPr lvl="0" algn="ctr"/>
                      <a:endParaRPr lang="en-GB" sz="1400" dirty="0"/>
                    </a:p>
                  </a:txBody>
                  <a:tcPr marL="68580" marR="68580" marT="34290" marB="34290">
                    <a:solidFill>
                      <a:srgbClr val="4EA72E"/>
                    </a:solidFill>
                  </a:tcPr>
                </a:tc>
                <a:tc>
                  <a:txBody>
                    <a:bodyPr/>
                    <a:lstStyle/>
                    <a:p>
                      <a:pPr lvl="0" algn="ctr"/>
                      <a:r>
                        <a:rPr lang="en-GB" sz="1400"/>
                        <a:t>Songs and rhymes</a:t>
                      </a:r>
                    </a:p>
                  </a:txBody>
                  <a:tcPr marL="68580" marR="68580" marT="34290" marB="34290">
                    <a:solidFill>
                      <a:srgbClr val="E97132"/>
                    </a:solidFill>
                  </a:tcPr>
                </a:tc>
                <a:tc>
                  <a:txBody>
                    <a:bodyPr/>
                    <a:lstStyle/>
                    <a:p>
                      <a:pPr lvl="0" algn="ctr"/>
                      <a:r>
                        <a:rPr lang="en-GB" sz="1400"/>
                        <a:t>Words about sounds</a:t>
                      </a:r>
                    </a:p>
                  </a:txBody>
                  <a:tcPr marL="68580" marR="68580" marT="34290" marB="34290">
                    <a:solidFill>
                      <a:srgbClr val="0F9ED5"/>
                    </a:solidFill>
                  </a:tcPr>
                </a:tc>
                <a:extLst>
                  <a:ext uri="{0D108BD9-81ED-4DB2-BD59-A6C34878D82A}">
                    <a16:rowId xmlns:a16="http://schemas.microsoft.com/office/drawing/2014/main" val="3460913368"/>
                  </a:ext>
                </a:extLst>
              </a:tr>
              <a:tr h="854454">
                <a:tc>
                  <a:txBody>
                    <a:bodyPr/>
                    <a:lstStyle/>
                    <a:p>
                      <a:pPr lvl="0"/>
                      <a:r>
                        <a:rPr lang="en-GB" sz="1400" b="1" dirty="0"/>
                        <a:t>Week 2</a:t>
                      </a:r>
                    </a:p>
                  </a:txBody>
                  <a:tcPr marL="68580" marR="68580" marT="34290" marB="34290"/>
                </a:tc>
                <a:tc>
                  <a:txBody>
                    <a:bodyPr/>
                    <a:lstStyle/>
                    <a:p>
                      <a:pPr lvl="0" algn="ctr"/>
                      <a:r>
                        <a:rPr lang="en-GB" sz="1400" dirty="0"/>
                        <a:t>Action songs</a:t>
                      </a:r>
                    </a:p>
                  </a:txBody>
                  <a:tcPr marL="68580" marR="68580" marT="34290" marB="34290">
                    <a:solidFill>
                      <a:srgbClr val="0F9ED5"/>
                    </a:solidFill>
                  </a:tcPr>
                </a:tc>
                <a:tc>
                  <a:txBody>
                    <a:bodyPr/>
                    <a:lstStyle/>
                    <a:p>
                      <a:pPr lvl="0" algn="ctr"/>
                      <a:r>
                        <a:rPr lang="en-GB" sz="1400" dirty="0"/>
                        <a:t>Describe and find it</a:t>
                      </a:r>
                    </a:p>
                    <a:p>
                      <a:pPr lvl="0" algn="ctr"/>
                      <a:endParaRPr lang="en-GB" sz="1400" dirty="0"/>
                    </a:p>
                  </a:txBody>
                  <a:tcPr marL="68580" marR="68580" marT="34290" marB="34290">
                    <a:solidFill>
                      <a:srgbClr val="4EA72E"/>
                    </a:solidFill>
                  </a:tcPr>
                </a:tc>
                <a:tc>
                  <a:txBody>
                    <a:bodyPr/>
                    <a:lstStyle/>
                    <a:p>
                      <a:pPr marL="0" marR="0" lvl="0" indent="0" algn="ctr" defTabSz="914400" rtl="0" fontAlgn="auto" hangingPunct="1">
                        <a:lnSpc>
                          <a:spcPct val="100000"/>
                        </a:lnSpc>
                        <a:spcBef>
                          <a:spcPts val="0"/>
                        </a:spcBef>
                        <a:spcAft>
                          <a:spcPts val="0"/>
                        </a:spcAft>
                        <a:buNone/>
                        <a:tabLst/>
                      </a:pPr>
                      <a:r>
                        <a:rPr lang="en-GB" sz="1400"/>
                        <a:t>Musical show and tell </a:t>
                      </a:r>
                      <a:r>
                        <a:rPr lang="en-GB" sz="900"/>
                        <a:t>(adapt according to the children’s age / stage of development)</a:t>
                      </a:r>
                    </a:p>
                    <a:p>
                      <a:pPr lvl="0" algn="ctr"/>
                      <a:endParaRPr lang="en-GB" sz="1400"/>
                    </a:p>
                  </a:txBody>
                  <a:tcPr marL="68580" marR="68580" marT="34290" marB="34290">
                    <a:solidFill>
                      <a:srgbClr val="F2CFEE"/>
                    </a:solidFill>
                  </a:tcPr>
                </a:tc>
                <a:extLst>
                  <a:ext uri="{0D108BD9-81ED-4DB2-BD59-A6C34878D82A}">
                    <a16:rowId xmlns:a16="http://schemas.microsoft.com/office/drawing/2014/main" val="1357680447"/>
                  </a:ext>
                </a:extLst>
              </a:tr>
              <a:tr h="617574">
                <a:tc>
                  <a:txBody>
                    <a:bodyPr/>
                    <a:lstStyle/>
                    <a:p>
                      <a:pPr lvl="0"/>
                      <a:r>
                        <a:rPr lang="en-GB" sz="1400" b="1" dirty="0"/>
                        <a:t>Week 3</a:t>
                      </a:r>
                    </a:p>
                  </a:txBody>
                  <a:tcPr marL="68580" marR="68580" marT="34290" marB="34290"/>
                </a:tc>
                <a:tc>
                  <a:txBody>
                    <a:bodyPr/>
                    <a:lstStyle/>
                    <a:p>
                      <a:pPr lvl="0" algn="ctr"/>
                      <a:r>
                        <a:rPr lang="en-GB" sz="1400"/>
                        <a:t>Drum outdoors </a:t>
                      </a:r>
                      <a:r>
                        <a:rPr lang="en-GB" sz="900"/>
                        <a:t>(adapt according to the children’s age / stage of development)</a:t>
                      </a:r>
                    </a:p>
                  </a:txBody>
                  <a:tcPr marL="68580" marR="68580" marT="34290" marB="34290">
                    <a:solidFill>
                      <a:srgbClr val="4EA72E"/>
                    </a:solidFill>
                  </a:tcPr>
                </a:tc>
                <a:tc>
                  <a:txBody>
                    <a:bodyPr/>
                    <a:lstStyle/>
                    <a:p>
                      <a:pPr marL="0" marR="0" lvl="0" indent="0" algn="ctr" defTabSz="914400" rtl="0" fontAlgn="auto" hangingPunct="1">
                        <a:lnSpc>
                          <a:spcPct val="100000"/>
                        </a:lnSpc>
                        <a:spcBef>
                          <a:spcPts val="0"/>
                        </a:spcBef>
                        <a:spcAft>
                          <a:spcPts val="0"/>
                        </a:spcAft>
                        <a:buNone/>
                        <a:tabLst/>
                      </a:pPr>
                      <a:r>
                        <a:rPr lang="en-GB" sz="1400" dirty="0"/>
                        <a:t>Songs and rhymes</a:t>
                      </a:r>
                    </a:p>
                    <a:p>
                      <a:pPr lvl="0" algn="ctr"/>
                      <a:endParaRPr lang="en-GB" sz="1400" dirty="0"/>
                    </a:p>
                  </a:txBody>
                  <a:tcPr marL="68580" marR="68580" marT="34290" marB="34290">
                    <a:solidFill>
                      <a:srgbClr val="E97132"/>
                    </a:solidFill>
                  </a:tcPr>
                </a:tc>
                <a:tc>
                  <a:txBody>
                    <a:bodyPr/>
                    <a:lstStyle/>
                    <a:p>
                      <a:pPr lvl="0" algn="ctr"/>
                      <a:r>
                        <a:rPr lang="en-GB" sz="1400"/>
                        <a:t>Sound story time </a:t>
                      </a:r>
                      <a:r>
                        <a:rPr lang="en-GB" sz="900"/>
                        <a:t>(adapt according to the children’s age / stage of development)</a:t>
                      </a:r>
                    </a:p>
                  </a:txBody>
                  <a:tcPr marL="68580" marR="68580" marT="34290" marB="34290">
                    <a:solidFill>
                      <a:srgbClr val="FFFF00"/>
                    </a:solidFill>
                  </a:tcPr>
                </a:tc>
                <a:extLst>
                  <a:ext uri="{0D108BD9-81ED-4DB2-BD59-A6C34878D82A}">
                    <a16:rowId xmlns:a16="http://schemas.microsoft.com/office/drawing/2014/main" val="2263640870"/>
                  </a:ext>
                </a:extLst>
              </a:tr>
              <a:tr h="549896">
                <a:tc>
                  <a:txBody>
                    <a:bodyPr/>
                    <a:lstStyle/>
                    <a:p>
                      <a:pPr lvl="0"/>
                      <a:r>
                        <a:rPr lang="en-GB" sz="1400" b="1"/>
                        <a:t>Week 4</a:t>
                      </a:r>
                    </a:p>
                  </a:txBody>
                  <a:tcPr marL="68580" marR="68580" marT="34290" marB="34290"/>
                </a:tc>
                <a:tc>
                  <a:txBody>
                    <a:bodyPr/>
                    <a:lstStyle/>
                    <a:p>
                      <a:pPr lvl="0" algn="ctr"/>
                      <a:r>
                        <a:rPr lang="en-GB" sz="1400"/>
                        <a:t>Rhyming books</a:t>
                      </a:r>
                    </a:p>
                    <a:p>
                      <a:pPr lvl="0" algn="ctr"/>
                      <a:endParaRPr lang="en-GB" sz="1400"/>
                    </a:p>
                  </a:txBody>
                  <a:tcPr marL="68580" marR="68580" marT="34290" marB="34290">
                    <a:solidFill>
                      <a:srgbClr val="E97132"/>
                    </a:solidFill>
                  </a:tcPr>
                </a:tc>
                <a:tc>
                  <a:txBody>
                    <a:bodyPr/>
                    <a:lstStyle/>
                    <a:p>
                      <a:pPr marL="0" marR="0" lvl="0" indent="0" algn="ctr" defTabSz="914400" rtl="0" fontAlgn="auto" hangingPunct="1">
                        <a:lnSpc>
                          <a:spcPct val="100000"/>
                        </a:lnSpc>
                        <a:spcBef>
                          <a:spcPts val="0"/>
                        </a:spcBef>
                        <a:spcAft>
                          <a:spcPts val="0"/>
                        </a:spcAft>
                        <a:buNone/>
                        <a:tabLst/>
                      </a:pPr>
                      <a:r>
                        <a:rPr lang="en-GB" sz="1400" dirty="0"/>
                        <a:t>Noisy neighbour 1</a:t>
                      </a:r>
                    </a:p>
                    <a:p>
                      <a:pPr lvl="0" algn="ctr"/>
                      <a:endParaRPr lang="en-GB" sz="1400" dirty="0"/>
                    </a:p>
                  </a:txBody>
                  <a:tcPr marL="68580" marR="68580" marT="34290" marB="34290">
                    <a:solidFill>
                      <a:srgbClr val="0F9ED5"/>
                    </a:solidFill>
                  </a:tcPr>
                </a:tc>
                <a:tc>
                  <a:txBody>
                    <a:bodyPr/>
                    <a:lstStyle/>
                    <a:p>
                      <a:pPr lvl="0" algn="ctr"/>
                      <a:r>
                        <a:rPr lang="en-GB" sz="1400"/>
                        <a:t>Enlivening stories</a:t>
                      </a:r>
                    </a:p>
                  </a:txBody>
                  <a:tcPr marL="68580" marR="68580" marT="34290" marB="34290">
                    <a:solidFill>
                      <a:srgbClr val="4EA72E"/>
                    </a:solidFill>
                  </a:tcPr>
                </a:tc>
                <a:extLst>
                  <a:ext uri="{0D108BD9-81ED-4DB2-BD59-A6C34878D82A}">
                    <a16:rowId xmlns:a16="http://schemas.microsoft.com/office/drawing/2014/main" val="576148060"/>
                  </a:ext>
                </a:extLst>
              </a:tr>
              <a:tr h="617574">
                <a:tc>
                  <a:txBody>
                    <a:bodyPr/>
                    <a:lstStyle/>
                    <a:p>
                      <a:pPr lvl="0"/>
                      <a:r>
                        <a:rPr lang="en-GB" sz="1400" b="1"/>
                        <a:t>Week 5</a:t>
                      </a:r>
                    </a:p>
                  </a:txBody>
                  <a:tcPr marL="68580" marR="68580" marT="34290" marB="34290"/>
                </a:tc>
                <a:tc>
                  <a:txBody>
                    <a:bodyPr/>
                    <a:lstStyle/>
                    <a:p>
                      <a:pPr lvl="0" algn="ctr"/>
                      <a:r>
                        <a:rPr lang="en-GB" sz="1400"/>
                        <a:t>Grandmother’s footsteps</a:t>
                      </a:r>
                    </a:p>
                  </a:txBody>
                  <a:tcPr marL="68580" marR="68580" marT="34290" marB="34290">
                    <a:solidFill>
                      <a:srgbClr val="F2CFEE"/>
                    </a:solidFill>
                  </a:tcPr>
                </a:tc>
                <a:tc>
                  <a:txBody>
                    <a:bodyPr/>
                    <a:lstStyle/>
                    <a:p>
                      <a:pPr lvl="0" algn="ctr"/>
                      <a:r>
                        <a:rPr lang="en-GB" sz="1400" dirty="0"/>
                        <a:t>Songs and rhymes</a:t>
                      </a:r>
                    </a:p>
                  </a:txBody>
                  <a:tcPr marL="68580" marR="68580" marT="34290" marB="34290">
                    <a:solidFill>
                      <a:srgbClr val="E97132"/>
                    </a:solidFill>
                  </a:tcPr>
                </a:tc>
                <a:tc>
                  <a:txBody>
                    <a:bodyPr/>
                    <a:lstStyle/>
                    <a:p>
                      <a:pPr lvl="0" algn="ctr"/>
                      <a:r>
                        <a:rPr lang="en-GB" sz="1400" dirty="0"/>
                        <a:t>Watch my sounds </a:t>
                      </a:r>
                      <a:r>
                        <a:rPr lang="en-GB" sz="900" dirty="0"/>
                        <a:t>(adapt according to the children’s age / stage of development)</a:t>
                      </a:r>
                    </a:p>
                  </a:txBody>
                  <a:tcPr marL="68580" marR="68580" marT="34290" marB="34290">
                    <a:solidFill>
                      <a:srgbClr val="FFFF00"/>
                    </a:solidFill>
                  </a:tcPr>
                </a:tc>
                <a:extLst>
                  <a:ext uri="{0D108BD9-81ED-4DB2-BD59-A6C34878D82A}">
                    <a16:rowId xmlns:a16="http://schemas.microsoft.com/office/drawing/2014/main" val="3275031911"/>
                  </a:ext>
                </a:extLst>
              </a:tr>
              <a:tr h="617574">
                <a:tc>
                  <a:txBody>
                    <a:bodyPr/>
                    <a:lstStyle/>
                    <a:p>
                      <a:pPr lvl="0"/>
                      <a:r>
                        <a:rPr lang="en-GB" sz="1400" b="1" dirty="0"/>
                        <a:t>Week 6</a:t>
                      </a:r>
                    </a:p>
                  </a:txBody>
                  <a:tcPr marL="68580" marR="68580" marT="34290" marB="34290"/>
                </a:tc>
                <a:tc>
                  <a:txBody>
                    <a:bodyPr/>
                    <a:lstStyle/>
                    <a:p>
                      <a:pPr lvl="0" algn="ctr"/>
                      <a:r>
                        <a:rPr lang="en-GB" sz="1400"/>
                        <a:t>Roly poly</a:t>
                      </a:r>
                    </a:p>
                    <a:p>
                      <a:pPr lvl="0" algn="ctr"/>
                      <a:endParaRPr lang="en-GB" sz="1400"/>
                    </a:p>
                  </a:txBody>
                  <a:tcPr marL="68580" marR="68580" marT="34290" marB="34290">
                    <a:solidFill>
                      <a:srgbClr val="0F9ED5"/>
                    </a:solidFill>
                  </a:tcPr>
                </a:tc>
                <a:tc>
                  <a:txBody>
                    <a:bodyPr/>
                    <a:lstStyle/>
                    <a:p>
                      <a:pPr lvl="0" algn="ctr"/>
                      <a:r>
                        <a:rPr lang="en-GB" sz="1400"/>
                        <a:t>Matching sounds </a:t>
                      </a:r>
                      <a:r>
                        <a:rPr lang="en-GB" sz="900"/>
                        <a:t>(adapt according to the children’s age / stage of development)</a:t>
                      </a:r>
                    </a:p>
                  </a:txBody>
                  <a:tcPr marL="68580" marR="68580" marT="34290" marB="34290">
                    <a:solidFill>
                      <a:srgbClr val="F2CFEE"/>
                    </a:solidFill>
                  </a:tcPr>
                </a:tc>
                <a:tc>
                  <a:txBody>
                    <a:bodyPr/>
                    <a:lstStyle/>
                    <a:p>
                      <a:pPr lvl="0" algn="ctr"/>
                      <a:r>
                        <a:rPr lang="en-GB" sz="1400" dirty="0"/>
                        <a:t>Enlivening stories</a:t>
                      </a:r>
                    </a:p>
                  </a:txBody>
                  <a:tcPr marL="68580" marR="68580" marT="34290" marB="34290">
                    <a:solidFill>
                      <a:srgbClr val="4EA72E"/>
                    </a:solidFill>
                  </a:tcPr>
                </a:tc>
                <a:extLst>
                  <a:ext uri="{0D108BD9-81ED-4DB2-BD59-A6C34878D82A}">
                    <a16:rowId xmlns:a16="http://schemas.microsoft.com/office/drawing/2014/main" val="327920565"/>
                  </a:ext>
                </a:extLst>
              </a:tr>
              <a:tr h="313019">
                <a:tc gridSpan="4">
                  <a:txBody>
                    <a:bodyPr/>
                    <a:lstStyle/>
                    <a:p>
                      <a:pPr lvl="0" algn="ctr"/>
                      <a:r>
                        <a:rPr lang="en-GB" sz="1400" b="1"/>
                        <a:t>Letters and Sounds Phase 1 activities are arranged under seven aspects:</a:t>
                      </a:r>
                    </a:p>
                  </a:txBody>
                  <a:tcPr marL="68580" marR="68580" marT="34290" marB="3429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97361921"/>
                  </a:ext>
                </a:extLst>
              </a:tr>
              <a:tr h="313019">
                <a:tc>
                  <a:txBody>
                    <a:bodyPr/>
                    <a:lstStyle/>
                    <a:p>
                      <a:pPr lvl="0" algn="ctr"/>
                      <a:r>
                        <a:rPr lang="en-GB" sz="1400"/>
                        <a:t>1.Environmental sounds</a:t>
                      </a:r>
                    </a:p>
                  </a:txBody>
                  <a:tcPr marL="68580" marR="68580" marT="34290" marB="34290">
                    <a:solidFill>
                      <a:srgbClr val="4EA72E"/>
                    </a:solidFill>
                  </a:tcPr>
                </a:tc>
                <a:tc>
                  <a:txBody>
                    <a:bodyPr/>
                    <a:lstStyle/>
                    <a:p>
                      <a:pPr lvl="0" algn="ctr"/>
                      <a:r>
                        <a:rPr lang="en-GB" sz="1400"/>
                        <a:t>2.Instrumental sounds</a:t>
                      </a:r>
                    </a:p>
                  </a:txBody>
                  <a:tcPr marL="68580" marR="68580" marT="34290" marB="34290">
                    <a:solidFill>
                      <a:srgbClr val="F2CFEE"/>
                    </a:solidFill>
                  </a:tcPr>
                </a:tc>
                <a:tc>
                  <a:txBody>
                    <a:bodyPr/>
                    <a:lstStyle/>
                    <a:p>
                      <a:pPr lvl="0" algn="ctr"/>
                      <a:r>
                        <a:rPr lang="en-GB" sz="1400"/>
                        <a:t>3.Body percussion</a:t>
                      </a:r>
                    </a:p>
                  </a:txBody>
                  <a:tcPr marL="68580" marR="68580" marT="34290" marB="34290">
                    <a:solidFill>
                      <a:srgbClr val="0F9ED5"/>
                    </a:solidFill>
                  </a:tcPr>
                </a:tc>
                <a:tc>
                  <a:txBody>
                    <a:bodyPr/>
                    <a:lstStyle/>
                    <a:p>
                      <a:pPr lvl="0" algn="ctr"/>
                      <a:r>
                        <a:rPr lang="en-GB" sz="1400"/>
                        <a:t>4.Rhythm &amp; rhyme</a:t>
                      </a:r>
                    </a:p>
                  </a:txBody>
                  <a:tcPr marL="68580" marR="68580" marT="34290" marB="34290">
                    <a:solidFill>
                      <a:srgbClr val="E97132"/>
                    </a:solidFill>
                  </a:tcPr>
                </a:tc>
                <a:extLst>
                  <a:ext uri="{0D108BD9-81ED-4DB2-BD59-A6C34878D82A}">
                    <a16:rowId xmlns:a16="http://schemas.microsoft.com/office/drawing/2014/main" val="3976054611"/>
                  </a:ext>
                </a:extLst>
              </a:tr>
              <a:tr h="313019">
                <a:tc>
                  <a:txBody>
                    <a:bodyPr/>
                    <a:lstStyle/>
                    <a:p>
                      <a:pPr lvl="0" algn="ctr"/>
                      <a:r>
                        <a:rPr lang="en-GB" sz="1400"/>
                        <a:t>5.Alliteration</a:t>
                      </a:r>
                    </a:p>
                  </a:txBody>
                  <a:tcPr marL="68580" marR="68580" marT="34290" marB="34290">
                    <a:solidFill>
                      <a:srgbClr val="F6C6AD"/>
                    </a:solidFill>
                  </a:tcPr>
                </a:tc>
                <a:tc>
                  <a:txBody>
                    <a:bodyPr/>
                    <a:lstStyle/>
                    <a:p>
                      <a:pPr lvl="0" algn="ctr"/>
                      <a:r>
                        <a:rPr lang="en-GB" sz="1400"/>
                        <a:t>6.Voice sounds</a:t>
                      </a:r>
                    </a:p>
                  </a:txBody>
                  <a:tcPr marL="68580" marR="68580" marT="34290" marB="34290">
                    <a:solidFill>
                      <a:srgbClr val="FFFF00"/>
                    </a:solidFill>
                  </a:tcPr>
                </a:tc>
                <a:tc gridSpan="2">
                  <a:txBody>
                    <a:bodyPr/>
                    <a:lstStyle/>
                    <a:p>
                      <a:pPr lvl="0" algn="ctr"/>
                      <a:r>
                        <a:rPr lang="en-GB" sz="1400"/>
                        <a:t>7.Oral blending &amp; segmenting</a:t>
                      </a:r>
                    </a:p>
                  </a:txBody>
                  <a:tcPr marL="68580" marR="68580" marT="34290" marB="34290">
                    <a:solidFill>
                      <a:srgbClr val="D86ECC"/>
                    </a:solidFill>
                  </a:tcPr>
                </a:tc>
                <a:tc hMerge="1">
                  <a:txBody>
                    <a:bodyPr/>
                    <a:lstStyle/>
                    <a:p>
                      <a:endParaRPr lang="en-GB"/>
                    </a:p>
                  </a:txBody>
                  <a:tcPr/>
                </a:tc>
                <a:extLst>
                  <a:ext uri="{0D108BD9-81ED-4DB2-BD59-A6C34878D82A}">
                    <a16:rowId xmlns:a16="http://schemas.microsoft.com/office/drawing/2014/main" val="158763672"/>
                  </a:ext>
                </a:extLst>
              </a:tr>
              <a:tr h="313019">
                <a:tc gridSpan="4">
                  <a:txBody>
                    <a:bodyPr/>
                    <a:lstStyle/>
                    <a:p>
                      <a:pPr lvl="0" algn="ctr"/>
                      <a:r>
                        <a:rPr lang="en-GB" sz="1400" b="1" dirty="0"/>
                        <a:t>*Each week aim to cover one activity from each of the three stands.</a:t>
                      </a:r>
                    </a:p>
                  </a:txBody>
                  <a:tcPr marL="68580" marR="68580" marT="34290" marB="34290">
                    <a:solidFill>
                      <a:srgbClr val="D1D1D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71894981"/>
                  </a:ext>
                </a:extLst>
              </a:tr>
            </a:tbl>
          </a:graphicData>
        </a:graphic>
      </p:graphicFrame>
    </p:spTree>
    <p:extLst>
      <p:ext uri="{BB962C8B-B14F-4D97-AF65-F5344CB8AC3E}">
        <p14:creationId xmlns:p14="http://schemas.microsoft.com/office/powerpoint/2010/main" val="2138678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FCB01-F4CB-2DED-9827-BEB2002CF52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0196D23-5284-19F8-CFEE-02FB4A69A54A}"/>
              </a:ext>
            </a:extLst>
          </p:cNvPr>
          <p:cNvSpPr>
            <a:spLocks noGrp="1"/>
          </p:cNvSpPr>
          <p:nvPr>
            <p:ph type="title"/>
          </p:nvPr>
        </p:nvSpPr>
        <p:spPr>
          <a:xfrm>
            <a:off x="3726077" y="437137"/>
            <a:ext cx="7725831" cy="811924"/>
          </a:xfrm>
        </p:spPr>
        <p:txBody>
          <a:bodyPr vert="horz" lIns="91440" tIns="45720" rIns="91440" bIns="45720" rtlCol="0" anchor="b">
            <a:normAutofit/>
          </a:bodyPr>
          <a:lstStyle/>
          <a:p>
            <a:pPr algn="ctr"/>
            <a:r>
              <a:rPr lang="en-US" sz="4700" dirty="0"/>
              <a:t>Weekly planning example: </a:t>
            </a:r>
          </a:p>
        </p:txBody>
      </p:sp>
      <p:pic>
        <p:nvPicPr>
          <p:cNvPr id="4" name="Picture 3">
            <a:extLst>
              <a:ext uri="{FF2B5EF4-FFF2-40B4-BE49-F238E27FC236}">
                <a16:creationId xmlns:a16="http://schemas.microsoft.com/office/drawing/2014/main" id="{75368F53-9DD1-E2B0-BF43-CC2AE867FE3F}"/>
              </a:ext>
            </a:extLst>
          </p:cNvPr>
          <p:cNvPicPr>
            <a:picLocks noChangeAspect="1"/>
          </p:cNvPicPr>
          <p:nvPr/>
        </p:nvPicPr>
        <p:blipFill>
          <a:blip r:embed="rId3"/>
          <a:stretch>
            <a:fillRect/>
          </a:stretch>
        </p:blipFill>
        <p:spPr>
          <a:xfrm>
            <a:off x="122011" y="133971"/>
            <a:ext cx="3417981" cy="1119388"/>
          </a:xfrm>
          <a:prstGeom prst="rect">
            <a:avLst/>
          </a:prstGeom>
        </p:spPr>
      </p:pic>
      <p:sp>
        <p:nvSpPr>
          <p:cNvPr id="3" name="Slide Number Placeholder 2">
            <a:extLst>
              <a:ext uri="{FF2B5EF4-FFF2-40B4-BE49-F238E27FC236}">
                <a16:creationId xmlns:a16="http://schemas.microsoft.com/office/drawing/2014/main" id="{D219C344-EAE6-A291-70C4-A5709341C507}"/>
              </a:ext>
            </a:extLst>
          </p:cNvPr>
          <p:cNvSpPr>
            <a:spLocks noGrp="1"/>
          </p:cNvSpPr>
          <p:nvPr>
            <p:ph type="sldNum" sz="quarter" idx="12"/>
          </p:nvPr>
        </p:nvSpPr>
        <p:spPr>
          <a:xfrm>
            <a:off x="9888218" y="6289718"/>
            <a:ext cx="530786" cy="365125"/>
          </a:xfrm>
        </p:spPr>
        <p:txBody>
          <a:bodyPr vert="horz" lIns="91440" tIns="45720" rIns="91440" bIns="45720" rtlCol="0" anchor="ctr">
            <a:normAutofit/>
          </a:bodyPr>
          <a:lstStyle/>
          <a:p>
            <a:pPr>
              <a:spcAft>
                <a:spcPts val="600"/>
              </a:spcAft>
            </a:pPr>
            <a:fld id="{D4E53CE5-F605-EF47-AC07-5BCA96F31111}" type="slidenum">
              <a:rPr lang="en-US">
                <a:solidFill>
                  <a:schemeClr val="tx1">
                    <a:lumMod val="50000"/>
                    <a:lumOff val="50000"/>
                  </a:schemeClr>
                </a:solidFill>
              </a:rPr>
              <a:pPr>
                <a:spcAft>
                  <a:spcPts val="600"/>
                </a:spcAft>
              </a:pPr>
              <a:t>16</a:t>
            </a:fld>
            <a:endParaRPr lang="en-US" dirty="0">
              <a:solidFill>
                <a:schemeClr val="tx1">
                  <a:lumMod val="50000"/>
                  <a:lumOff val="50000"/>
                </a:schemeClr>
              </a:solidFill>
            </a:endParaRPr>
          </a:p>
        </p:txBody>
      </p:sp>
      <p:sp>
        <p:nvSpPr>
          <p:cNvPr id="7" name="TextBox 6">
            <a:extLst>
              <a:ext uri="{FF2B5EF4-FFF2-40B4-BE49-F238E27FC236}">
                <a16:creationId xmlns:a16="http://schemas.microsoft.com/office/drawing/2014/main" id="{3AD08E9D-45C2-8633-5B08-BB5BA785BF9F}"/>
              </a:ext>
            </a:extLst>
          </p:cNvPr>
          <p:cNvSpPr txBox="1"/>
          <p:nvPr/>
        </p:nvSpPr>
        <p:spPr>
          <a:xfrm>
            <a:off x="720361" y="2056686"/>
            <a:ext cx="6868632" cy="830997"/>
          </a:xfrm>
          <a:prstGeom prst="rect">
            <a:avLst/>
          </a:prstGeom>
          <a:noFill/>
        </p:spPr>
        <p:txBody>
          <a:bodyPr wrap="square" rtlCol="0">
            <a:spAutoFit/>
          </a:bodyPr>
          <a:lstStyle/>
          <a:p>
            <a:endParaRPr lang="en-GB" sz="2400" dirty="0">
              <a:latin typeface="Calibri" panose="020F0502020204030204" pitchFamily="34" charset="0"/>
              <a:ea typeface="Calibri" panose="020F0502020204030204" pitchFamily="34" charset="0"/>
              <a:cs typeface="Calibri" panose="020F0502020204030204" pitchFamily="34" charset="0"/>
            </a:endParaRPr>
          </a:p>
          <a:p>
            <a:endParaRPr lang="en-GB" sz="24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Content Placeholder 3">
            <a:extLst>
              <a:ext uri="{FF2B5EF4-FFF2-40B4-BE49-F238E27FC236}">
                <a16:creationId xmlns:a16="http://schemas.microsoft.com/office/drawing/2014/main" id="{6F457BCC-4F41-96CA-CED9-575FCEBED255}"/>
              </a:ext>
            </a:extLst>
          </p:cNvPr>
          <p:cNvGraphicFramePr>
            <a:graphicFrameLocks/>
          </p:cNvGraphicFramePr>
          <p:nvPr>
            <p:extLst>
              <p:ext uri="{D42A27DB-BD31-4B8C-83A1-F6EECF244321}">
                <p14:modId xmlns:p14="http://schemas.microsoft.com/office/powerpoint/2010/main" val="1706482422"/>
              </p:ext>
            </p:extLst>
          </p:nvPr>
        </p:nvGraphicFramePr>
        <p:xfrm>
          <a:off x="1" y="1249062"/>
          <a:ext cx="12192000" cy="5608938"/>
        </p:xfrm>
        <a:graphic>
          <a:graphicData uri="http://schemas.openxmlformats.org/drawingml/2006/table">
            <a:tbl>
              <a:tblPr firstRow="1" bandRow="1">
                <a:effectLst/>
                <a:tableStyleId>{5C22544A-7EE6-4342-B048-85BDC9FD1C3A}</a:tableStyleId>
              </a:tblPr>
              <a:tblGrid>
                <a:gridCol w="3035940">
                  <a:extLst>
                    <a:ext uri="{9D8B030D-6E8A-4147-A177-3AD203B41FA5}">
                      <a16:colId xmlns:a16="http://schemas.microsoft.com/office/drawing/2014/main" val="3608829184"/>
                    </a:ext>
                  </a:extLst>
                </a:gridCol>
                <a:gridCol w="3052020">
                  <a:extLst>
                    <a:ext uri="{9D8B030D-6E8A-4147-A177-3AD203B41FA5}">
                      <a16:colId xmlns:a16="http://schemas.microsoft.com/office/drawing/2014/main" val="240459594"/>
                    </a:ext>
                  </a:extLst>
                </a:gridCol>
                <a:gridCol w="3052020">
                  <a:extLst>
                    <a:ext uri="{9D8B030D-6E8A-4147-A177-3AD203B41FA5}">
                      <a16:colId xmlns:a16="http://schemas.microsoft.com/office/drawing/2014/main" val="758760619"/>
                    </a:ext>
                  </a:extLst>
                </a:gridCol>
                <a:gridCol w="3052020">
                  <a:extLst>
                    <a:ext uri="{9D8B030D-6E8A-4147-A177-3AD203B41FA5}">
                      <a16:colId xmlns:a16="http://schemas.microsoft.com/office/drawing/2014/main" val="4102861136"/>
                    </a:ext>
                  </a:extLst>
                </a:gridCol>
              </a:tblGrid>
              <a:tr h="666510">
                <a:tc>
                  <a:txBody>
                    <a:bodyPr/>
                    <a:lstStyle/>
                    <a:p>
                      <a:pPr lvl="0"/>
                      <a:r>
                        <a:rPr lang="en-GB" sz="2000" dirty="0"/>
                        <a:t>3 - 4 -year-olds</a:t>
                      </a:r>
                    </a:p>
                  </a:txBody>
                  <a:tcPr marL="68580" marR="68580" marT="34290" marB="34290"/>
                </a:tc>
                <a:tc>
                  <a:txBody>
                    <a:bodyPr/>
                    <a:lstStyle/>
                    <a:p>
                      <a:pPr lvl="0" algn="ctr"/>
                      <a:r>
                        <a:rPr lang="en-GB" sz="1400"/>
                        <a:t>Tuning into sounds*</a:t>
                      </a:r>
                    </a:p>
                  </a:txBody>
                  <a:tcPr marL="68580" marR="68580" marT="34290" marB="34290"/>
                </a:tc>
                <a:tc>
                  <a:txBody>
                    <a:bodyPr/>
                    <a:lstStyle/>
                    <a:p>
                      <a:pPr lvl="0" algn="ctr"/>
                      <a:r>
                        <a:rPr lang="en-GB" sz="1400"/>
                        <a:t>Listening and remembering sounds*</a:t>
                      </a:r>
                    </a:p>
                  </a:txBody>
                  <a:tcPr marL="68580" marR="68580" marT="34290" marB="34290"/>
                </a:tc>
                <a:tc>
                  <a:txBody>
                    <a:bodyPr/>
                    <a:lstStyle/>
                    <a:p>
                      <a:pPr lvl="0" algn="ctr"/>
                      <a:r>
                        <a:rPr lang="en-GB" sz="1400"/>
                        <a:t>Talking about sounds*</a:t>
                      </a:r>
                    </a:p>
                  </a:txBody>
                  <a:tcPr marL="68580" marR="68580" marT="34290" marB="34290"/>
                </a:tc>
                <a:extLst>
                  <a:ext uri="{0D108BD9-81ED-4DB2-BD59-A6C34878D82A}">
                    <a16:rowId xmlns:a16="http://schemas.microsoft.com/office/drawing/2014/main" val="3620045223"/>
                  </a:ext>
                </a:extLst>
              </a:tr>
              <a:tr h="666510">
                <a:tc>
                  <a:txBody>
                    <a:bodyPr/>
                    <a:lstStyle/>
                    <a:p>
                      <a:pPr lvl="0"/>
                      <a:r>
                        <a:rPr lang="en-GB" sz="1400" b="1"/>
                        <a:t>Week 1</a:t>
                      </a:r>
                    </a:p>
                  </a:txBody>
                  <a:tcPr marL="68580" marR="68580" marT="34290" marB="34290"/>
                </a:tc>
                <a:tc>
                  <a:txBody>
                    <a:bodyPr/>
                    <a:lstStyle/>
                    <a:p>
                      <a:pPr lvl="0" algn="ctr"/>
                      <a:r>
                        <a:rPr lang="en-GB" sz="1400" dirty="0"/>
                        <a:t>A listening moment</a:t>
                      </a:r>
                    </a:p>
                    <a:p>
                      <a:pPr lvl="0" algn="ctr"/>
                      <a:endParaRPr lang="en-GB" sz="1400" dirty="0"/>
                    </a:p>
                  </a:txBody>
                  <a:tcPr marL="68580" marR="68580" marT="34290" marB="34290">
                    <a:solidFill>
                      <a:srgbClr val="4EA72E"/>
                    </a:solidFill>
                  </a:tcPr>
                </a:tc>
                <a:tc>
                  <a:txBody>
                    <a:bodyPr/>
                    <a:lstStyle/>
                    <a:p>
                      <a:pPr lvl="0" algn="ctr"/>
                      <a:r>
                        <a:rPr lang="en-GB" sz="1400"/>
                        <a:t>Chain games</a:t>
                      </a:r>
                    </a:p>
                  </a:txBody>
                  <a:tcPr marL="68580" marR="68580" marT="34290" marB="34290">
                    <a:solidFill>
                      <a:srgbClr val="FFFF00"/>
                    </a:solidFill>
                  </a:tcPr>
                </a:tc>
                <a:tc>
                  <a:txBody>
                    <a:bodyPr/>
                    <a:lstStyle/>
                    <a:p>
                      <a:pPr lvl="0" algn="ctr"/>
                      <a:r>
                        <a:rPr lang="en-GB" sz="1400"/>
                        <a:t>Silly soup</a:t>
                      </a:r>
                    </a:p>
                  </a:txBody>
                  <a:tcPr marL="68580" marR="68580" marT="34290" marB="34290">
                    <a:solidFill>
                      <a:srgbClr val="FBE3D6"/>
                    </a:solidFill>
                  </a:tcPr>
                </a:tc>
                <a:extLst>
                  <a:ext uri="{0D108BD9-81ED-4DB2-BD59-A6C34878D82A}">
                    <a16:rowId xmlns:a16="http://schemas.microsoft.com/office/drawing/2014/main" val="2099885591"/>
                  </a:ext>
                </a:extLst>
              </a:tr>
              <a:tr h="666510">
                <a:tc>
                  <a:txBody>
                    <a:bodyPr/>
                    <a:lstStyle/>
                    <a:p>
                      <a:pPr lvl="0"/>
                      <a:r>
                        <a:rPr lang="en-GB" sz="1400" b="1" dirty="0"/>
                        <a:t>Week 2</a:t>
                      </a:r>
                    </a:p>
                  </a:txBody>
                  <a:tcPr marL="68580" marR="68580" marT="34290" marB="34290"/>
                </a:tc>
                <a:tc>
                  <a:txBody>
                    <a:bodyPr/>
                    <a:lstStyle/>
                    <a:p>
                      <a:pPr lvl="0" algn="ctr"/>
                      <a:r>
                        <a:rPr lang="en-GB" sz="1400" dirty="0"/>
                        <a:t>New words to old songs</a:t>
                      </a:r>
                    </a:p>
                  </a:txBody>
                  <a:tcPr marL="68580" marR="68580" marT="34290" marB="34290">
                    <a:solidFill>
                      <a:srgbClr val="F2CFEE"/>
                    </a:solidFill>
                  </a:tcPr>
                </a:tc>
                <a:tc>
                  <a:txBody>
                    <a:bodyPr/>
                    <a:lstStyle/>
                    <a:p>
                      <a:pPr lvl="0" algn="ctr"/>
                      <a:r>
                        <a:rPr lang="en-GB" sz="1400"/>
                        <a:t>Mrs Browning has a box</a:t>
                      </a:r>
                    </a:p>
                    <a:p>
                      <a:pPr lvl="0" algn="ctr"/>
                      <a:endParaRPr lang="en-GB" sz="1400"/>
                    </a:p>
                  </a:txBody>
                  <a:tcPr marL="68580" marR="68580" marT="34290" marB="34290">
                    <a:solidFill>
                      <a:srgbClr val="4EA72E"/>
                    </a:solidFill>
                  </a:tcPr>
                </a:tc>
                <a:tc>
                  <a:txBody>
                    <a:bodyPr/>
                    <a:lstStyle/>
                    <a:p>
                      <a:pPr lvl="0" algn="ctr"/>
                      <a:r>
                        <a:rPr lang="en-GB" sz="1400"/>
                        <a:t>Give me a sound</a:t>
                      </a:r>
                    </a:p>
                  </a:txBody>
                  <a:tcPr marL="68580" marR="68580" marT="34290" marB="34290">
                    <a:solidFill>
                      <a:srgbClr val="FFFF00"/>
                    </a:solidFill>
                  </a:tcPr>
                </a:tc>
                <a:extLst>
                  <a:ext uri="{0D108BD9-81ED-4DB2-BD59-A6C34878D82A}">
                    <a16:rowId xmlns:a16="http://schemas.microsoft.com/office/drawing/2014/main" val="1623255498"/>
                  </a:ext>
                </a:extLst>
              </a:tr>
              <a:tr h="666510">
                <a:tc>
                  <a:txBody>
                    <a:bodyPr/>
                    <a:lstStyle/>
                    <a:p>
                      <a:pPr lvl="0"/>
                      <a:r>
                        <a:rPr lang="en-GB" sz="1400" b="1"/>
                        <a:t>Week 3</a:t>
                      </a:r>
                    </a:p>
                  </a:txBody>
                  <a:tcPr marL="68580" marR="68580" marT="34290" marB="34290"/>
                </a:tc>
                <a:tc>
                  <a:txBody>
                    <a:bodyPr/>
                    <a:lstStyle/>
                    <a:p>
                      <a:pPr lvl="0" algn="ctr"/>
                      <a:r>
                        <a:rPr lang="en-GB" sz="1400"/>
                        <a:t>Listen to the music</a:t>
                      </a:r>
                    </a:p>
                    <a:p>
                      <a:pPr lvl="0" algn="ctr"/>
                      <a:endParaRPr lang="en-GB" sz="1400"/>
                    </a:p>
                  </a:txBody>
                  <a:tcPr marL="68580" marR="68580" marT="34290" marB="34290">
                    <a:solidFill>
                      <a:srgbClr val="00B0F0"/>
                    </a:solidFill>
                  </a:tcPr>
                </a:tc>
                <a:tc>
                  <a:txBody>
                    <a:bodyPr/>
                    <a:lstStyle/>
                    <a:p>
                      <a:pPr lvl="0" algn="ctr"/>
                      <a:r>
                        <a:rPr lang="en-GB" sz="1400" dirty="0"/>
                        <a:t>Matching sounds</a:t>
                      </a:r>
                    </a:p>
                  </a:txBody>
                  <a:tcPr marL="68580" marR="68580" marT="34290" marB="34290">
                    <a:solidFill>
                      <a:srgbClr val="F2CFEE"/>
                    </a:solidFill>
                  </a:tcPr>
                </a:tc>
                <a:tc>
                  <a:txBody>
                    <a:bodyPr/>
                    <a:lstStyle/>
                    <a:p>
                      <a:pPr lvl="0" algn="ctr"/>
                      <a:r>
                        <a:rPr lang="en-GB" sz="1400"/>
                        <a:t>Socks and shakers</a:t>
                      </a:r>
                    </a:p>
                  </a:txBody>
                  <a:tcPr marL="68580" marR="68580" marT="34290" marB="34290">
                    <a:solidFill>
                      <a:srgbClr val="4EA72E"/>
                    </a:solidFill>
                  </a:tcPr>
                </a:tc>
                <a:extLst>
                  <a:ext uri="{0D108BD9-81ED-4DB2-BD59-A6C34878D82A}">
                    <a16:rowId xmlns:a16="http://schemas.microsoft.com/office/drawing/2014/main" val="3500905848"/>
                  </a:ext>
                </a:extLst>
              </a:tr>
              <a:tr h="379398">
                <a:tc>
                  <a:txBody>
                    <a:bodyPr/>
                    <a:lstStyle/>
                    <a:p>
                      <a:pPr lvl="0"/>
                      <a:r>
                        <a:rPr lang="en-GB" sz="1400" b="1"/>
                        <a:t>Week 4</a:t>
                      </a:r>
                    </a:p>
                  </a:txBody>
                  <a:tcPr marL="68580" marR="68580" marT="34290" marB="34290"/>
                </a:tc>
                <a:tc>
                  <a:txBody>
                    <a:bodyPr/>
                    <a:lstStyle/>
                    <a:p>
                      <a:pPr lvl="0" algn="ctr"/>
                      <a:r>
                        <a:rPr lang="en-GB" sz="1400"/>
                        <a:t>Our favourite rhymes</a:t>
                      </a:r>
                    </a:p>
                  </a:txBody>
                  <a:tcPr marL="68580" marR="68580" marT="34290" marB="34290">
                    <a:solidFill>
                      <a:srgbClr val="E97132"/>
                    </a:solidFill>
                  </a:tcPr>
                </a:tc>
                <a:tc>
                  <a:txBody>
                    <a:bodyPr/>
                    <a:lstStyle/>
                    <a:p>
                      <a:pPr lvl="0" algn="ctr"/>
                      <a:r>
                        <a:rPr lang="en-GB" sz="1400" dirty="0"/>
                        <a:t>Follow the sound</a:t>
                      </a:r>
                    </a:p>
                  </a:txBody>
                  <a:tcPr marL="68580" marR="68580" marT="34290" marB="34290">
                    <a:solidFill>
                      <a:srgbClr val="00B0F0"/>
                    </a:solidFill>
                  </a:tcPr>
                </a:tc>
                <a:tc>
                  <a:txBody>
                    <a:bodyPr/>
                    <a:lstStyle/>
                    <a:p>
                      <a:pPr lvl="0" algn="ctr"/>
                      <a:r>
                        <a:rPr lang="en-GB" sz="1400"/>
                        <a:t>Story sounds</a:t>
                      </a:r>
                    </a:p>
                  </a:txBody>
                  <a:tcPr marL="68580" marR="68580" marT="34290" marB="34290">
                    <a:solidFill>
                      <a:srgbClr val="F2CFEE"/>
                    </a:solidFill>
                  </a:tcPr>
                </a:tc>
                <a:extLst>
                  <a:ext uri="{0D108BD9-81ED-4DB2-BD59-A6C34878D82A}">
                    <a16:rowId xmlns:a16="http://schemas.microsoft.com/office/drawing/2014/main" val="4184632627"/>
                  </a:ext>
                </a:extLst>
              </a:tr>
              <a:tr h="666510">
                <a:tc>
                  <a:txBody>
                    <a:bodyPr/>
                    <a:lstStyle/>
                    <a:p>
                      <a:pPr lvl="0"/>
                      <a:r>
                        <a:rPr lang="en-GB" sz="1400" b="1" dirty="0"/>
                        <a:t>Week 5</a:t>
                      </a:r>
                    </a:p>
                  </a:txBody>
                  <a:tcPr marL="68580" marR="68580" marT="34290" marB="34290"/>
                </a:tc>
                <a:tc>
                  <a:txBody>
                    <a:bodyPr/>
                    <a:lstStyle/>
                    <a:p>
                      <a:pPr lvl="0" algn="ctr"/>
                      <a:r>
                        <a:rPr lang="en-GB" sz="1400"/>
                        <a:t>Sounds around (incl. tongue twisters)</a:t>
                      </a:r>
                    </a:p>
                  </a:txBody>
                  <a:tcPr marL="68580" marR="68580" marT="34290" marB="34290">
                    <a:solidFill>
                      <a:srgbClr val="FBE3D6"/>
                    </a:solidFill>
                  </a:tcPr>
                </a:tc>
                <a:tc>
                  <a:txBody>
                    <a:bodyPr/>
                    <a:lstStyle/>
                    <a:p>
                      <a:pPr lvl="0" algn="ctr"/>
                      <a:r>
                        <a:rPr lang="en-GB" sz="1400" dirty="0"/>
                        <a:t>Finish the rhyme</a:t>
                      </a:r>
                    </a:p>
                  </a:txBody>
                  <a:tcPr marL="68580" marR="68580" marT="34290" marB="34290">
                    <a:solidFill>
                      <a:srgbClr val="E97132"/>
                    </a:solidFill>
                  </a:tcPr>
                </a:tc>
                <a:tc>
                  <a:txBody>
                    <a:bodyPr/>
                    <a:lstStyle/>
                    <a:p>
                      <a:pPr lvl="0" algn="ctr"/>
                      <a:r>
                        <a:rPr lang="en-GB" sz="1400" dirty="0"/>
                        <a:t>Noisy neighbour 2</a:t>
                      </a:r>
                    </a:p>
                  </a:txBody>
                  <a:tcPr marL="68580" marR="68580" marT="34290" marB="34290">
                    <a:solidFill>
                      <a:srgbClr val="0F9ED5"/>
                    </a:solidFill>
                  </a:tcPr>
                </a:tc>
                <a:extLst>
                  <a:ext uri="{0D108BD9-81ED-4DB2-BD59-A6C34878D82A}">
                    <a16:rowId xmlns:a16="http://schemas.microsoft.com/office/drawing/2014/main" val="142630692"/>
                  </a:ext>
                </a:extLst>
              </a:tr>
              <a:tr h="379398">
                <a:tc>
                  <a:txBody>
                    <a:bodyPr/>
                    <a:lstStyle/>
                    <a:p>
                      <a:pPr lvl="0"/>
                      <a:r>
                        <a:rPr lang="en-GB" sz="1400" b="1"/>
                        <a:t>Week 6</a:t>
                      </a:r>
                    </a:p>
                  </a:txBody>
                  <a:tcPr marL="68580" marR="68580" marT="34290" marB="34290"/>
                </a:tc>
                <a:tc>
                  <a:txBody>
                    <a:bodyPr/>
                    <a:lstStyle/>
                    <a:p>
                      <a:pPr lvl="0" algn="ctr"/>
                      <a:r>
                        <a:rPr lang="en-GB" sz="1400"/>
                        <a:t>Mouth movements</a:t>
                      </a:r>
                    </a:p>
                  </a:txBody>
                  <a:tcPr marL="68580" marR="68580" marT="34290" marB="34290">
                    <a:solidFill>
                      <a:srgbClr val="FFFF00"/>
                    </a:solidFill>
                  </a:tcPr>
                </a:tc>
                <a:tc>
                  <a:txBody>
                    <a:bodyPr/>
                    <a:lstStyle/>
                    <a:p>
                      <a:pPr lvl="0" algn="ctr"/>
                      <a:r>
                        <a:rPr lang="en-GB" sz="1400" dirty="0"/>
                        <a:t>Musical corners</a:t>
                      </a:r>
                    </a:p>
                  </a:txBody>
                  <a:tcPr marL="68580" marR="68580" marT="34290" marB="34290">
                    <a:solidFill>
                      <a:srgbClr val="FBE3D6"/>
                    </a:solidFill>
                  </a:tcPr>
                </a:tc>
                <a:tc>
                  <a:txBody>
                    <a:bodyPr/>
                    <a:lstStyle/>
                    <a:p>
                      <a:pPr lvl="0" algn="ctr"/>
                      <a:r>
                        <a:rPr lang="en-GB" sz="1400" dirty="0"/>
                        <a:t>Odd one out</a:t>
                      </a:r>
                    </a:p>
                  </a:txBody>
                  <a:tcPr marL="68580" marR="68580" marT="34290" marB="34290">
                    <a:solidFill>
                      <a:srgbClr val="E97132"/>
                    </a:solidFill>
                  </a:tcPr>
                </a:tc>
                <a:extLst>
                  <a:ext uri="{0D108BD9-81ED-4DB2-BD59-A6C34878D82A}">
                    <a16:rowId xmlns:a16="http://schemas.microsoft.com/office/drawing/2014/main" val="3925954196"/>
                  </a:ext>
                </a:extLst>
              </a:tr>
              <a:tr h="379398">
                <a:tc gridSpan="4">
                  <a:txBody>
                    <a:bodyPr/>
                    <a:lstStyle/>
                    <a:p>
                      <a:pPr lvl="0" algn="ctr"/>
                      <a:r>
                        <a:rPr lang="en-GB" sz="1400" b="1"/>
                        <a:t>Letters and Sounds Phase 1 activities are arranged under seven aspects:</a:t>
                      </a:r>
                    </a:p>
                  </a:txBody>
                  <a:tcPr marL="68580" marR="68580" marT="34290" marB="3429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32561489"/>
                  </a:ext>
                </a:extLst>
              </a:tr>
              <a:tr h="379398">
                <a:tc>
                  <a:txBody>
                    <a:bodyPr/>
                    <a:lstStyle/>
                    <a:p>
                      <a:pPr lvl="0" algn="ctr"/>
                      <a:r>
                        <a:rPr lang="en-GB" sz="1400"/>
                        <a:t>1.Environmental sounds</a:t>
                      </a:r>
                    </a:p>
                  </a:txBody>
                  <a:tcPr marL="68580" marR="68580" marT="34290" marB="34290">
                    <a:solidFill>
                      <a:srgbClr val="4EA72E"/>
                    </a:solidFill>
                  </a:tcPr>
                </a:tc>
                <a:tc>
                  <a:txBody>
                    <a:bodyPr/>
                    <a:lstStyle/>
                    <a:p>
                      <a:pPr lvl="0" algn="ctr"/>
                      <a:r>
                        <a:rPr lang="en-GB" sz="1400"/>
                        <a:t>2.Instrumental sounds</a:t>
                      </a:r>
                    </a:p>
                  </a:txBody>
                  <a:tcPr marL="68580" marR="68580" marT="34290" marB="34290">
                    <a:solidFill>
                      <a:srgbClr val="F2CFEE"/>
                    </a:solidFill>
                  </a:tcPr>
                </a:tc>
                <a:tc>
                  <a:txBody>
                    <a:bodyPr/>
                    <a:lstStyle/>
                    <a:p>
                      <a:pPr lvl="0" algn="ctr"/>
                      <a:r>
                        <a:rPr lang="en-GB" sz="1400"/>
                        <a:t>3.Body percussion</a:t>
                      </a:r>
                    </a:p>
                  </a:txBody>
                  <a:tcPr marL="68580" marR="68580" marT="34290" marB="34290">
                    <a:solidFill>
                      <a:srgbClr val="0F9ED5"/>
                    </a:solidFill>
                  </a:tcPr>
                </a:tc>
                <a:tc>
                  <a:txBody>
                    <a:bodyPr/>
                    <a:lstStyle/>
                    <a:p>
                      <a:pPr lvl="0" algn="ctr"/>
                      <a:r>
                        <a:rPr lang="en-GB" sz="1400"/>
                        <a:t>4.Rhythm &amp; rhyme</a:t>
                      </a:r>
                    </a:p>
                  </a:txBody>
                  <a:tcPr marL="68580" marR="68580" marT="34290" marB="34290">
                    <a:solidFill>
                      <a:srgbClr val="E97132"/>
                    </a:solidFill>
                  </a:tcPr>
                </a:tc>
                <a:extLst>
                  <a:ext uri="{0D108BD9-81ED-4DB2-BD59-A6C34878D82A}">
                    <a16:rowId xmlns:a16="http://schemas.microsoft.com/office/drawing/2014/main" val="67208692"/>
                  </a:ext>
                </a:extLst>
              </a:tr>
              <a:tr h="379398">
                <a:tc>
                  <a:txBody>
                    <a:bodyPr/>
                    <a:lstStyle/>
                    <a:p>
                      <a:pPr lvl="0" algn="ctr"/>
                      <a:r>
                        <a:rPr lang="en-GB" sz="1400"/>
                        <a:t>5.Alliteration</a:t>
                      </a:r>
                    </a:p>
                  </a:txBody>
                  <a:tcPr marL="68580" marR="68580" marT="34290" marB="34290">
                    <a:solidFill>
                      <a:srgbClr val="F6C6AD"/>
                    </a:solidFill>
                  </a:tcPr>
                </a:tc>
                <a:tc>
                  <a:txBody>
                    <a:bodyPr/>
                    <a:lstStyle/>
                    <a:p>
                      <a:pPr lvl="0" algn="ctr"/>
                      <a:r>
                        <a:rPr lang="en-GB" sz="1400"/>
                        <a:t>6.Voice sounds</a:t>
                      </a:r>
                    </a:p>
                  </a:txBody>
                  <a:tcPr marL="68580" marR="68580" marT="34290" marB="34290">
                    <a:solidFill>
                      <a:srgbClr val="FFFF00"/>
                    </a:solidFill>
                  </a:tcPr>
                </a:tc>
                <a:tc gridSpan="2">
                  <a:txBody>
                    <a:bodyPr/>
                    <a:lstStyle/>
                    <a:p>
                      <a:pPr lvl="0" algn="ctr"/>
                      <a:r>
                        <a:rPr lang="en-GB" sz="1400"/>
                        <a:t>7.Oral blending &amp; segmenting</a:t>
                      </a:r>
                    </a:p>
                  </a:txBody>
                  <a:tcPr marL="68580" marR="68580" marT="34290" marB="34290">
                    <a:solidFill>
                      <a:srgbClr val="D86ECC"/>
                    </a:solidFill>
                  </a:tcPr>
                </a:tc>
                <a:tc hMerge="1">
                  <a:txBody>
                    <a:bodyPr/>
                    <a:lstStyle/>
                    <a:p>
                      <a:endParaRPr lang="en-GB"/>
                    </a:p>
                  </a:txBody>
                  <a:tcPr/>
                </a:tc>
                <a:extLst>
                  <a:ext uri="{0D108BD9-81ED-4DB2-BD59-A6C34878D82A}">
                    <a16:rowId xmlns:a16="http://schemas.microsoft.com/office/drawing/2014/main" val="893566506"/>
                  </a:ext>
                </a:extLst>
              </a:tr>
              <a:tr h="379398">
                <a:tc gridSpan="4">
                  <a:txBody>
                    <a:bodyPr/>
                    <a:lstStyle/>
                    <a:p>
                      <a:pPr lvl="0" algn="ctr"/>
                      <a:r>
                        <a:rPr lang="en-GB" sz="1400" b="1" dirty="0"/>
                        <a:t>*Each week aim to cover one activity from each of the three stands.</a:t>
                      </a:r>
                    </a:p>
                  </a:txBody>
                  <a:tcPr marL="68580" marR="68580" marT="34290" marB="34290">
                    <a:solidFill>
                      <a:srgbClr val="E8E8E8"/>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58573162"/>
                  </a:ext>
                </a:extLst>
              </a:tr>
            </a:tbl>
          </a:graphicData>
        </a:graphic>
      </p:graphicFrame>
    </p:spTree>
    <p:extLst>
      <p:ext uri="{BB962C8B-B14F-4D97-AF65-F5344CB8AC3E}">
        <p14:creationId xmlns:p14="http://schemas.microsoft.com/office/powerpoint/2010/main" val="735912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85776-EF09-10C8-CC15-89753B463E5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C81FF58-2B81-9E3C-BA65-FD6EA2DF0871}"/>
              </a:ext>
            </a:extLst>
          </p:cNvPr>
          <p:cNvSpPr>
            <a:spLocks noGrp="1"/>
          </p:cNvSpPr>
          <p:nvPr>
            <p:ph type="title"/>
          </p:nvPr>
        </p:nvSpPr>
        <p:spPr>
          <a:xfrm>
            <a:off x="3726077" y="437137"/>
            <a:ext cx="7725831" cy="811924"/>
          </a:xfrm>
        </p:spPr>
        <p:txBody>
          <a:bodyPr vert="horz" lIns="91440" tIns="45720" rIns="91440" bIns="45720" rtlCol="0" anchor="b">
            <a:normAutofit/>
          </a:bodyPr>
          <a:lstStyle/>
          <a:p>
            <a:pPr algn="ctr"/>
            <a:r>
              <a:rPr lang="en-US" sz="4700" dirty="0"/>
              <a:t>Weekly planning example: </a:t>
            </a:r>
          </a:p>
        </p:txBody>
      </p:sp>
      <p:pic>
        <p:nvPicPr>
          <p:cNvPr id="4" name="Picture 3">
            <a:extLst>
              <a:ext uri="{FF2B5EF4-FFF2-40B4-BE49-F238E27FC236}">
                <a16:creationId xmlns:a16="http://schemas.microsoft.com/office/drawing/2014/main" id="{C48A92C7-ADE1-8026-E08B-7EA472A75CA5}"/>
              </a:ext>
            </a:extLst>
          </p:cNvPr>
          <p:cNvPicPr>
            <a:picLocks noChangeAspect="1"/>
          </p:cNvPicPr>
          <p:nvPr/>
        </p:nvPicPr>
        <p:blipFill>
          <a:blip r:embed="rId3"/>
          <a:stretch>
            <a:fillRect/>
          </a:stretch>
        </p:blipFill>
        <p:spPr>
          <a:xfrm>
            <a:off x="122011" y="133971"/>
            <a:ext cx="3417981" cy="1119388"/>
          </a:xfrm>
          <a:prstGeom prst="rect">
            <a:avLst/>
          </a:prstGeom>
        </p:spPr>
      </p:pic>
      <p:sp>
        <p:nvSpPr>
          <p:cNvPr id="3" name="Slide Number Placeholder 2">
            <a:extLst>
              <a:ext uri="{FF2B5EF4-FFF2-40B4-BE49-F238E27FC236}">
                <a16:creationId xmlns:a16="http://schemas.microsoft.com/office/drawing/2014/main" id="{3BA22431-AF2D-7269-22B7-614AA725985C}"/>
              </a:ext>
            </a:extLst>
          </p:cNvPr>
          <p:cNvSpPr>
            <a:spLocks noGrp="1"/>
          </p:cNvSpPr>
          <p:nvPr>
            <p:ph type="sldNum" sz="quarter" idx="12"/>
          </p:nvPr>
        </p:nvSpPr>
        <p:spPr>
          <a:xfrm>
            <a:off x="9888218" y="6289718"/>
            <a:ext cx="530786" cy="365125"/>
          </a:xfrm>
        </p:spPr>
        <p:txBody>
          <a:bodyPr vert="horz" lIns="91440" tIns="45720" rIns="91440" bIns="45720" rtlCol="0" anchor="ctr">
            <a:normAutofit/>
          </a:bodyPr>
          <a:lstStyle/>
          <a:p>
            <a:pPr>
              <a:spcAft>
                <a:spcPts val="600"/>
              </a:spcAft>
            </a:pPr>
            <a:fld id="{D4E53CE5-F605-EF47-AC07-5BCA96F31111}" type="slidenum">
              <a:rPr lang="en-US">
                <a:solidFill>
                  <a:schemeClr val="tx1">
                    <a:lumMod val="50000"/>
                    <a:lumOff val="50000"/>
                  </a:schemeClr>
                </a:solidFill>
              </a:rPr>
              <a:pPr>
                <a:spcAft>
                  <a:spcPts val="600"/>
                </a:spcAft>
              </a:pPr>
              <a:t>17</a:t>
            </a:fld>
            <a:endParaRPr lang="en-US" dirty="0">
              <a:solidFill>
                <a:schemeClr val="tx1">
                  <a:lumMod val="50000"/>
                  <a:lumOff val="50000"/>
                </a:schemeClr>
              </a:solidFill>
            </a:endParaRPr>
          </a:p>
        </p:txBody>
      </p:sp>
      <p:sp>
        <p:nvSpPr>
          <p:cNvPr id="7" name="TextBox 6">
            <a:extLst>
              <a:ext uri="{FF2B5EF4-FFF2-40B4-BE49-F238E27FC236}">
                <a16:creationId xmlns:a16="http://schemas.microsoft.com/office/drawing/2014/main" id="{FE00CA93-1933-1D6D-BF10-3E173C210771}"/>
              </a:ext>
            </a:extLst>
          </p:cNvPr>
          <p:cNvSpPr txBox="1"/>
          <p:nvPr/>
        </p:nvSpPr>
        <p:spPr>
          <a:xfrm>
            <a:off x="720361" y="2056686"/>
            <a:ext cx="6868632" cy="830997"/>
          </a:xfrm>
          <a:prstGeom prst="rect">
            <a:avLst/>
          </a:prstGeom>
          <a:noFill/>
        </p:spPr>
        <p:txBody>
          <a:bodyPr wrap="square" rtlCol="0">
            <a:spAutoFit/>
          </a:bodyPr>
          <a:lstStyle/>
          <a:p>
            <a:endParaRPr lang="en-GB" sz="2400" dirty="0">
              <a:latin typeface="Calibri" panose="020F0502020204030204" pitchFamily="34" charset="0"/>
              <a:ea typeface="Calibri" panose="020F0502020204030204" pitchFamily="34" charset="0"/>
              <a:cs typeface="Calibri" panose="020F0502020204030204" pitchFamily="34" charset="0"/>
            </a:endParaRPr>
          </a:p>
          <a:p>
            <a:endParaRPr lang="en-GB" sz="24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Content Placeholder 3">
            <a:extLst>
              <a:ext uri="{FF2B5EF4-FFF2-40B4-BE49-F238E27FC236}">
                <a16:creationId xmlns:a16="http://schemas.microsoft.com/office/drawing/2014/main" id="{6D2A8B72-AFD5-31E5-D8F5-6FC4F0C4305E}"/>
              </a:ext>
            </a:extLst>
          </p:cNvPr>
          <p:cNvGraphicFramePr>
            <a:graphicFrameLocks/>
          </p:cNvGraphicFramePr>
          <p:nvPr>
            <p:extLst>
              <p:ext uri="{D42A27DB-BD31-4B8C-83A1-F6EECF244321}">
                <p14:modId xmlns:p14="http://schemas.microsoft.com/office/powerpoint/2010/main" val="2424233912"/>
              </p:ext>
            </p:extLst>
          </p:nvPr>
        </p:nvGraphicFramePr>
        <p:xfrm>
          <a:off x="0" y="1268724"/>
          <a:ext cx="12192002" cy="5663017"/>
        </p:xfrm>
        <a:graphic>
          <a:graphicData uri="http://schemas.openxmlformats.org/drawingml/2006/table">
            <a:tbl>
              <a:tblPr firstRow="1" bandRow="1">
                <a:effectLst/>
                <a:tableStyleId>{5C22544A-7EE6-4342-B048-85BDC9FD1C3A}</a:tableStyleId>
              </a:tblPr>
              <a:tblGrid>
                <a:gridCol w="3035939">
                  <a:extLst>
                    <a:ext uri="{9D8B030D-6E8A-4147-A177-3AD203B41FA5}">
                      <a16:colId xmlns:a16="http://schemas.microsoft.com/office/drawing/2014/main" val="521659242"/>
                    </a:ext>
                  </a:extLst>
                </a:gridCol>
                <a:gridCol w="3052021">
                  <a:extLst>
                    <a:ext uri="{9D8B030D-6E8A-4147-A177-3AD203B41FA5}">
                      <a16:colId xmlns:a16="http://schemas.microsoft.com/office/drawing/2014/main" val="469352054"/>
                    </a:ext>
                  </a:extLst>
                </a:gridCol>
                <a:gridCol w="3052021">
                  <a:extLst>
                    <a:ext uri="{9D8B030D-6E8A-4147-A177-3AD203B41FA5}">
                      <a16:colId xmlns:a16="http://schemas.microsoft.com/office/drawing/2014/main" val="312865841"/>
                    </a:ext>
                  </a:extLst>
                </a:gridCol>
                <a:gridCol w="3052021">
                  <a:extLst>
                    <a:ext uri="{9D8B030D-6E8A-4147-A177-3AD203B41FA5}">
                      <a16:colId xmlns:a16="http://schemas.microsoft.com/office/drawing/2014/main" val="560754388"/>
                    </a:ext>
                  </a:extLst>
                </a:gridCol>
              </a:tblGrid>
              <a:tr h="514159">
                <a:tc>
                  <a:txBody>
                    <a:bodyPr/>
                    <a:lstStyle/>
                    <a:p>
                      <a:pPr lvl="0"/>
                      <a:r>
                        <a:rPr lang="en-GB" sz="2000" dirty="0"/>
                        <a:t>3 - 4 -year-olds (cont.)</a:t>
                      </a:r>
                    </a:p>
                  </a:txBody>
                  <a:tcPr marL="68580" marR="68580" marT="34290" marB="34290"/>
                </a:tc>
                <a:tc>
                  <a:txBody>
                    <a:bodyPr/>
                    <a:lstStyle/>
                    <a:p>
                      <a:pPr lvl="0" algn="ctr"/>
                      <a:r>
                        <a:rPr lang="en-GB" sz="1400"/>
                        <a:t>Tuning into sounds*</a:t>
                      </a:r>
                    </a:p>
                  </a:txBody>
                  <a:tcPr marL="68580" marR="68580" marT="34290" marB="34290"/>
                </a:tc>
                <a:tc>
                  <a:txBody>
                    <a:bodyPr/>
                    <a:lstStyle/>
                    <a:p>
                      <a:pPr lvl="0" algn="ctr"/>
                      <a:r>
                        <a:rPr lang="en-GB" sz="1400"/>
                        <a:t>Listening and remembering sounds*</a:t>
                      </a:r>
                    </a:p>
                  </a:txBody>
                  <a:tcPr marL="68580" marR="68580" marT="34290" marB="34290"/>
                </a:tc>
                <a:tc>
                  <a:txBody>
                    <a:bodyPr/>
                    <a:lstStyle/>
                    <a:p>
                      <a:pPr lvl="0" algn="ctr"/>
                      <a:r>
                        <a:rPr lang="en-GB" sz="1400"/>
                        <a:t>Talking about sounds*</a:t>
                      </a:r>
                    </a:p>
                  </a:txBody>
                  <a:tcPr marL="68580" marR="68580" marT="34290" marB="34290"/>
                </a:tc>
                <a:extLst>
                  <a:ext uri="{0D108BD9-81ED-4DB2-BD59-A6C34878D82A}">
                    <a16:rowId xmlns:a16="http://schemas.microsoft.com/office/drawing/2014/main" val="2169120427"/>
                  </a:ext>
                </a:extLst>
              </a:tr>
              <a:tr h="636267">
                <a:tc>
                  <a:txBody>
                    <a:bodyPr/>
                    <a:lstStyle/>
                    <a:p>
                      <a:pPr lvl="0"/>
                      <a:r>
                        <a:rPr lang="en-GB" sz="1400" b="1" dirty="0"/>
                        <a:t>Week 7</a:t>
                      </a:r>
                    </a:p>
                  </a:txBody>
                  <a:tcPr marL="68580" marR="68580" marT="34290" marB="34290"/>
                </a:tc>
                <a:tc>
                  <a:txBody>
                    <a:bodyPr/>
                    <a:lstStyle/>
                    <a:p>
                      <a:pPr lvl="0" algn="ctr"/>
                      <a:r>
                        <a:rPr lang="en-GB" sz="1400" dirty="0"/>
                        <a:t>Teddy is lost in the jungle</a:t>
                      </a:r>
                    </a:p>
                    <a:p>
                      <a:pPr lvl="0" algn="ctr"/>
                      <a:endParaRPr lang="en-GB" sz="1400" dirty="0"/>
                    </a:p>
                  </a:txBody>
                  <a:tcPr marL="68580" marR="68580" marT="34290" marB="34290">
                    <a:solidFill>
                      <a:srgbClr val="4EA72E"/>
                    </a:solidFill>
                  </a:tcPr>
                </a:tc>
                <a:tc>
                  <a:txBody>
                    <a:bodyPr/>
                    <a:lstStyle/>
                    <a:p>
                      <a:pPr lvl="0" algn="ctr"/>
                      <a:r>
                        <a:rPr lang="en-GB" sz="1400" dirty="0"/>
                        <a:t>Target sounds</a:t>
                      </a:r>
                    </a:p>
                  </a:txBody>
                  <a:tcPr marL="68580" marR="68580" marT="34290" marB="34290">
                    <a:solidFill>
                      <a:srgbClr val="FFFF00"/>
                    </a:solidFill>
                  </a:tcPr>
                </a:tc>
                <a:tc>
                  <a:txBody>
                    <a:bodyPr/>
                    <a:lstStyle/>
                    <a:p>
                      <a:pPr lvl="0" algn="ctr"/>
                      <a:r>
                        <a:rPr lang="en-GB" sz="1400"/>
                        <a:t>Mirror play</a:t>
                      </a:r>
                    </a:p>
                  </a:txBody>
                  <a:tcPr marL="68580" marR="68580" marT="34290" marB="34290">
                    <a:solidFill>
                      <a:srgbClr val="FBE3D6"/>
                    </a:solidFill>
                  </a:tcPr>
                </a:tc>
                <a:extLst>
                  <a:ext uri="{0D108BD9-81ED-4DB2-BD59-A6C34878D82A}">
                    <a16:rowId xmlns:a16="http://schemas.microsoft.com/office/drawing/2014/main" val="1268896124"/>
                  </a:ext>
                </a:extLst>
              </a:tr>
              <a:tr h="362181">
                <a:tc>
                  <a:txBody>
                    <a:bodyPr/>
                    <a:lstStyle/>
                    <a:p>
                      <a:pPr lvl="0"/>
                      <a:r>
                        <a:rPr lang="en-GB" sz="1400" b="1"/>
                        <a:t>Week 8</a:t>
                      </a:r>
                    </a:p>
                  </a:txBody>
                  <a:tcPr marL="68580" marR="68580" marT="34290" marB="34290"/>
                </a:tc>
                <a:tc>
                  <a:txBody>
                    <a:bodyPr/>
                    <a:lstStyle/>
                    <a:p>
                      <a:pPr lvl="0" algn="ctr"/>
                      <a:r>
                        <a:rPr lang="en-GB" sz="1400"/>
                        <a:t>Adjust the volume</a:t>
                      </a:r>
                    </a:p>
                  </a:txBody>
                  <a:tcPr marL="68580" marR="68580" marT="34290" marB="34290">
                    <a:solidFill>
                      <a:srgbClr val="F2CFEE"/>
                    </a:solidFill>
                  </a:tcPr>
                </a:tc>
                <a:tc>
                  <a:txBody>
                    <a:bodyPr/>
                    <a:lstStyle/>
                    <a:p>
                      <a:pPr lvl="0" algn="ctr"/>
                      <a:r>
                        <a:rPr lang="en-GB" sz="1400"/>
                        <a:t>Describe and find it</a:t>
                      </a:r>
                    </a:p>
                  </a:txBody>
                  <a:tcPr marL="68580" marR="68580" marT="34290" marB="34290">
                    <a:solidFill>
                      <a:srgbClr val="4EA72E"/>
                    </a:solidFill>
                  </a:tcPr>
                </a:tc>
                <a:tc>
                  <a:txBody>
                    <a:bodyPr/>
                    <a:lstStyle/>
                    <a:p>
                      <a:pPr lvl="0" algn="ctr"/>
                      <a:r>
                        <a:rPr lang="en-GB" sz="1400" dirty="0"/>
                        <a:t>Singing songs</a:t>
                      </a:r>
                    </a:p>
                  </a:txBody>
                  <a:tcPr marL="68580" marR="68580" marT="34290" marB="34290">
                    <a:solidFill>
                      <a:srgbClr val="FFFF00"/>
                    </a:solidFill>
                  </a:tcPr>
                </a:tc>
                <a:extLst>
                  <a:ext uri="{0D108BD9-81ED-4DB2-BD59-A6C34878D82A}">
                    <a16:rowId xmlns:a16="http://schemas.microsoft.com/office/drawing/2014/main" val="2120127946"/>
                  </a:ext>
                </a:extLst>
              </a:tr>
              <a:tr h="636267">
                <a:tc>
                  <a:txBody>
                    <a:bodyPr/>
                    <a:lstStyle/>
                    <a:p>
                      <a:pPr lvl="0"/>
                      <a:r>
                        <a:rPr lang="en-GB" sz="1400" b="1" dirty="0"/>
                        <a:t>Week 9</a:t>
                      </a:r>
                    </a:p>
                  </a:txBody>
                  <a:tcPr marL="68580" marR="68580" marT="34290" marB="34290"/>
                </a:tc>
                <a:tc>
                  <a:txBody>
                    <a:bodyPr/>
                    <a:lstStyle/>
                    <a:p>
                      <a:pPr lvl="0" algn="ctr"/>
                      <a:r>
                        <a:rPr lang="en-GB" sz="1400"/>
                        <a:t>Action songs</a:t>
                      </a:r>
                    </a:p>
                    <a:p>
                      <a:pPr lvl="0" algn="ctr"/>
                      <a:endParaRPr lang="en-GB" sz="1400"/>
                    </a:p>
                  </a:txBody>
                  <a:tcPr marL="68580" marR="68580" marT="34290" marB="34290">
                    <a:solidFill>
                      <a:srgbClr val="00B0F0"/>
                    </a:solidFill>
                  </a:tcPr>
                </a:tc>
                <a:tc>
                  <a:txBody>
                    <a:bodyPr/>
                    <a:lstStyle/>
                    <a:p>
                      <a:pPr lvl="0" algn="ctr"/>
                      <a:r>
                        <a:rPr lang="en-GB" sz="1400"/>
                        <a:t>Matching sound makers</a:t>
                      </a:r>
                    </a:p>
                  </a:txBody>
                  <a:tcPr marL="68580" marR="68580" marT="34290" marB="34290">
                    <a:solidFill>
                      <a:srgbClr val="F2CFEE"/>
                    </a:solidFill>
                  </a:tcPr>
                </a:tc>
                <a:tc>
                  <a:txBody>
                    <a:bodyPr/>
                    <a:lstStyle/>
                    <a:p>
                      <a:pPr lvl="0" algn="ctr"/>
                      <a:r>
                        <a:rPr lang="en-GB" sz="1400" dirty="0"/>
                        <a:t>Enlivening stories</a:t>
                      </a:r>
                    </a:p>
                  </a:txBody>
                  <a:tcPr marL="68580" marR="68580" marT="34290" marB="34290">
                    <a:solidFill>
                      <a:srgbClr val="4EA72E"/>
                    </a:solidFill>
                  </a:tcPr>
                </a:tc>
                <a:extLst>
                  <a:ext uri="{0D108BD9-81ED-4DB2-BD59-A6C34878D82A}">
                    <a16:rowId xmlns:a16="http://schemas.microsoft.com/office/drawing/2014/main" val="617186224"/>
                  </a:ext>
                </a:extLst>
              </a:tr>
              <a:tr h="636267">
                <a:tc>
                  <a:txBody>
                    <a:bodyPr/>
                    <a:lstStyle/>
                    <a:p>
                      <a:pPr lvl="0"/>
                      <a:r>
                        <a:rPr lang="en-GB" sz="1400" b="1" dirty="0"/>
                        <a:t>Week 10</a:t>
                      </a:r>
                    </a:p>
                  </a:txBody>
                  <a:tcPr marL="68580" marR="68580" marT="34290" marB="34290"/>
                </a:tc>
                <a:tc>
                  <a:txBody>
                    <a:bodyPr/>
                    <a:lstStyle/>
                    <a:p>
                      <a:pPr lvl="0" algn="ctr"/>
                      <a:r>
                        <a:rPr lang="en-GB" sz="1400"/>
                        <a:t>Rhyming soup </a:t>
                      </a:r>
                    </a:p>
                    <a:p>
                      <a:pPr lvl="0" algn="ctr"/>
                      <a:endParaRPr lang="en-GB" sz="1400"/>
                    </a:p>
                  </a:txBody>
                  <a:tcPr marL="68580" marR="68580" marT="34290" marB="34290">
                    <a:solidFill>
                      <a:srgbClr val="E97132"/>
                    </a:solidFill>
                  </a:tcPr>
                </a:tc>
                <a:tc>
                  <a:txBody>
                    <a:bodyPr/>
                    <a:lstStyle/>
                    <a:p>
                      <a:pPr lvl="0" algn="ctr"/>
                      <a:r>
                        <a:rPr lang="en-GB" sz="1400"/>
                        <a:t>Noisy neighbour 1</a:t>
                      </a:r>
                    </a:p>
                  </a:txBody>
                  <a:tcPr marL="68580" marR="68580" marT="34290" marB="34290">
                    <a:solidFill>
                      <a:srgbClr val="00B0F0"/>
                    </a:solidFill>
                  </a:tcPr>
                </a:tc>
                <a:tc>
                  <a:txBody>
                    <a:bodyPr/>
                    <a:lstStyle/>
                    <a:p>
                      <a:pPr lvl="0" algn="ctr"/>
                      <a:r>
                        <a:rPr lang="en-GB" sz="1400" dirty="0"/>
                        <a:t>Animal sounds</a:t>
                      </a:r>
                    </a:p>
                  </a:txBody>
                  <a:tcPr marL="68580" marR="68580" marT="34290" marB="34290">
                    <a:solidFill>
                      <a:srgbClr val="F2CFEE"/>
                    </a:solidFill>
                  </a:tcPr>
                </a:tc>
                <a:extLst>
                  <a:ext uri="{0D108BD9-81ED-4DB2-BD59-A6C34878D82A}">
                    <a16:rowId xmlns:a16="http://schemas.microsoft.com/office/drawing/2014/main" val="2145981373"/>
                  </a:ext>
                </a:extLst>
              </a:tr>
              <a:tr h="636267">
                <a:tc>
                  <a:txBody>
                    <a:bodyPr/>
                    <a:lstStyle/>
                    <a:p>
                      <a:pPr lvl="0"/>
                      <a:r>
                        <a:rPr lang="en-GB" sz="1400" b="1" dirty="0"/>
                        <a:t>Week 11</a:t>
                      </a:r>
                    </a:p>
                  </a:txBody>
                  <a:tcPr marL="68580" marR="68580" marT="34290" marB="34290"/>
                </a:tc>
                <a:tc>
                  <a:txBody>
                    <a:bodyPr/>
                    <a:lstStyle/>
                    <a:p>
                      <a:pPr lvl="0" algn="ctr"/>
                      <a:r>
                        <a:rPr lang="en-GB" sz="1400"/>
                        <a:t>Digging for treasure</a:t>
                      </a:r>
                    </a:p>
                  </a:txBody>
                  <a:tcPr marL="68580" marR="68580" marT="34290" marB="34290">
                    <a:solidFill>
                      <a:srgbClr val="FBE3D6"/>
                    </a:solidFill>
                  </a:tcPr>
                </a:tc>
                <a:tc>
                  <a:txBody>
                    <a:bodyPr/>
                    <a:lstStyle/>
                    <a:p>
                      <a:pPr lvl="0" algn="ctr"/>
                      <a:r>
                        <a:rPr lang="en-GB" sz="1400"/>
                        <a:t>Rhyming pairs</a:t>
                      </a:r>
                    </a:p>
                  </a:txBody>
                  <a:tcPr marL="68580" marR="68580" marT="34290" marB="34290">
                    <a:solidFill>
                      <a:srgbClr val="E97132"/>
                    </a:solidFill>
                  </a:tcPr>
                </a:tc>
                <a:tc>
                  <a:txBody>
                    <a:bodyPr/>
                    <a:lstStyle/>
                    <a:p>
                      <a:pPr marL="0" marR="0" lvl="0" indent="0" algn="ctr" defTabSz="914400" rtl="0" fontAlgn="auto" hangingPunct="1">
                        <a:lnSpc>
                          <a:spcPct val="100000"/>
                        </a:lnSpc>
                        <a:spcBef>
                          <a:spcPts val="0"/>
                        </a:spcBef>
                        <a:spcAft>
                          <a:spcPts val="0"/>
                        </a:spcAft>
                        <a:buNone/>
                        <a:tabLst/>
                      </a:pPr>
                      <a:r>
                        <a:rPr lang="en-GB" sz="1400" dirty="0"/>
                        <a:t>Words about sounds</a:t>
                      </a:r>
                    </a:p>
                    <a:p>
                      <a:pPr lvl="0" algn="ctr"/>
                      <a:endParaRPr lang="en-GB" sz="1400" dirty="0"/>
                    </a:p>
                  </a:txBody>
                  <a:tcPr marL="68580" marR="68580" marT="34290" marB="34290">
                    <a:solidFill>
                      <a:srgbClr val="00B0F0"/>
                    </a:solidFill>
                  </a:tcPr>
                </a:tc>
                <a:extLst>
                  <a:ext uri="{0D108BD9-81ED-4DB2-BD59-A6C34878D82A}">
                    <a16:rowId xmlns:a16="http://schemas.microsoft.com/office/drawing/2014/main" val="3059083557"/>
                  </a:ext>
                </a:extLst>
              </a:tr>
              <a:tr h="362181">
                <a:tc>
                  <a:txBody>
                    <a:bodyPr/>
                    <a:lstStyle/>
                    <a:p>
                      <a:pPr lvl="0"/>
                      <a:r>
                        <a:rPr lang="en-GB" sz="1400" b="1"/>
                        <a:t>Week 12</a:t>
                      </a:r>
                    </a:p>
                  </a:txBody>
                  <a:tcPr marL="68580" marR="68580" marT="34290" marB="34290"/>
                </a:tc>
                <a:tc>
                  <a:txBody>
                    <a:bodyPr/>
                    <a:lstStyle/>
                    <a:p>
                      <a:pPr lvl="0" algn="ctr"/>
                      <a:r>
                        <a:rPr lang="en-GB" sz="1400"/>
                        <a:t>Voice sounds</a:t>
                      </a:r>
                    </a:p>
                  </a:txBody>
                  <a:tcPr marL="68580" marR="68580" marT="34290" marB="34290">
                    <a:solidFill>
                      <a:srgbClr val="FFFF00"/>
                    </a:solidFill>
                  </a:tcPr>
                </a:tc>
                <a:tc>
                  <a:txBody>
                    <a:bodyPr/>
                    <a:lstStyle/>
                    <a:p>
                      <a:pPr lvl="0" algn="ctr"/>
                      <a:r>
                        <a:rPr lang="en-GB" sz="1400"/>
                        <a:t>Our sound box / bag</a:t>
                      </a:r>
                    </a:p>
                  </a:txBody>
                  <a:tcPr marL="68580" marR="68580" marT="34290" marB="34290">
                    <a:solidFill>
                      <a:srgbClr val="FBE3D6"/>
                    </a:solidFill>
                  </a:tcPr>
                </a:tc>
                <a:tc>
                  <a:txBody>
                    <a:bodyPr/>
                    <a:lstStyle/>
                    <a:p>
                      <a:pPr lvl="0" algn="ctr"/>
                      <a:r>
                        <a:rPr lang="en-GB" sz="1400" dirty="0"/>
                        <a:t>I know a word</a:t>
                      </a:r>
                    </a:p>
                  </a:txBody>
                  <a:tcPr marL="68580" marR="68580" marT="34290" marB="34290">
                    <a:solidFill>
                      <a:srgbClr val="E97132"/>
                    </a:solidFill>
                  </a:tcPr>
                </a:tc>
                <a:extLst>
                  <a:ext uri="{0D108BD9-81ED-4DB2-BD59-A6C34878D82A}">
                    <a16:rowId xmlns:a16="http://schemas.microsoft.com/office/drawing/2014/main" val="2577200738"/>
                  </a:ext>
                </a:extLst>
              </a:tr>
              <a:tr h="792885">
                <a:tc>
                  <a:txBody>
                    <a:bodyPr/>
                    <a:lstStyle/>
                    <a:p>
                      <a:pPr lvl="0"/>
                      <a:r>
                        <a:rPr lang="en-GB" sz="1200" b="1" dirty="0"/>
                        <a:t>Include these activities the term before moving into Reception:</a:t>
                      </a:r>
                    </a:p>
                  </a:txBody>
                  <a:tcPr marL="68580" marR="68580" marT="34290" marB="34290">
                    <a:solidFill>
                      <a:srgbClr val="D1D1D1"/>
                    </a:solidFill>
                  </a:tcPr>
                </a:tc>
                <a:tc>
                  <a:txBody>
                    <a:bodyPr/>
                    <a:lstStyle/>
                    <a:p>
                      <a:pPr lvl="0" algn="ctr"/>
                      <a:r>
                        <a:rPr lang="en-GB" sz="1400"/>
                        <a:t>Toy talk / cross the river</a:t>
                      </a:r>
                    </a:p>
                  </a:txBody>
                  <a:tcPr marL="68580" marR="68580" marT="34290" marB="34290">
                    <a:solidFill>
                      <a:srgbClr val="D86ECC"/>
                    </a:solidFill>
                  </a:tcPr>
                </a:tc>
                <a:tc>
                  <a:txBody>
                    <a:bodyPr/>
                    <a:lstStyle/>
                    <a:p>
                      <a:pPr lvl="0" algn="ctr"/>
                      <a:r>
                        <a:rPr lang="en-GB" sz="1400"/>
                        <a:t>Segmenting / say the words</a:t>
                      </a:r>
                    </a:p>
                  </a:txBody>
                  <a:tcPr marL="68580" marR="68580" marT="34290" marB="34290">
                    <a:solidFill>
                      <a:srgbClr val="D86ECC"/>
                    </a:solidFill>
                  </a:tcPr>
                </a:tc>
                <a:tc>
                  <a:txBody>
                    <a:bodyPr/>
                    <a:lstStyle/>
                    <a:p>
                      <a:pPr lvl="0" algn="ctr"/>
                      <a:r>
                        <a:rPr lang="en-GB" sz="1400" dirty="0"/>
                        <a:t>Talk about different phonemes (sounds)</a:t>
                      </a:r>
                    </a:p>
                  </a:txBody>
                  <a:tcPr marL="68580" marR="68580" marT="34290" marB="34290">
                    <a:solidFill>
                      <a:srgbClr val="D86ECC"/>
                    </a:solidFill>
                  </a:tcPr>
                </a:tc>
                <a:extLst>
                  <a:ext uri="{0D108BD9-81ED-4DB2-BD59-A6C34878D82A}">
                    <a16:rowId xmlns:a16="http://schemas.microsoft.com/office/drawing/2014/main" val="1183710874"/>
                  </a:ext>
                </a:extLst>
              </a:tr>
              <a:tr h="362181">
                <a:tc gridSpan="4">
                  <a:txBody>
                    <a:bodyPr/>
                    <a:lstStyle/>
                    <a:p>
                      <a:pPr lvl="0" algn="ctr"/>
                      <a:r>
                        <a:rPr lang="en-GB" sz="1400" b="1" dirty="0"/>
                        <a:t>Letters and Sounds Phase 1 activities are arranged under seven aspects:</a:t>
                      </a:r>
                    </a:p>
                  </a:txBody>
                  <a:tcPr marL="68580" marR="68580" marT="34290" marB="3429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80286633"/>
                  </a:ext>
                </a:extLst>
              </a:tr>
              <a:tr h="362181">
                <a:tc>
                  <a:txBody>
                    <a:bodyPr/>
                    <a:lstStyle/>
                    <a:p>
                      <a:pPr lvl="0" algn="ctr"/>
                      <a:r>
                        <a:rPr lang="en-GB" sz="1400"/>
                        <a:t>1.Environmental sounds</a:t>
                      </a:r>
                    </a:p>
                  </a:txBody>
                  <a:tcPr marL="68580" marR="68580" marT="34290" marB="34290">
                    <a:solidFill>
                      <a:srgbClr val="4EA72E"/>
                    </a:solidFill>
                  </a:tcPr>
                </a:tc>
                <a:tc>
                  <a:txBody>
                    <a:bodyPr/>
                    <a:lstStyle/>
                    <a:p>
                      <a:pPr lvl="0" algn="ctr"/>
                      <a:r>
                        <a:rPr lang="en-GB" sz="1400"/>
                        <a:t>2.Instrumental sounds</a:t>
                      </a:r>
                    </a:p>
                  </a:txBody>
                  <a:tcPr marL="68580" marR="68580" marT="34290" marB="34290">
                    <a:solidFill>
                      <a:srgbClr val="F2CFEE"/>
                    </a:solidFill>
                  </a:tcPr>
                </a:tc>
                <a:tc>
                  <a:txBody>
                    <a:bodyPr/>
                    <a:lstStyle/>
                    <a:p>
                      <a:pPr lvl="0" algn="ctr"/>
                      <a:r>
                        <a:rPr lang="en-GB" sz="1400"/>
                        <a:t>3.Body percussion</a:t>
                      </a:r>
                    </a:p>
                  </a:txBody>
                  <a:tcPr marL="68580" marR="68580" marT="34290" marB="34290">
                    <a:solidFill>
                      <a:srgbClr val="0F9ED5"/>
                    </a:solidFill>
                  </a:tcPr>
                </a:tc>
                <a:tc>
                  <a:txBody>
                    <a:bodyPr/>
                    <a:lstStyle/>
                    <a:p>
                      <a:pPr lvl="0" algn="ctr"/>
                      <a:r>
                        <a:rPr lang="en-GB" sz="1400" dirty="0"/>
                        <a:t>4.Rhythm &amp; rhyme</a:t>
                      </a:r>
                    </a:p>
                  </a:txBody>
                  <a:tcPr marL="68580" marR="68580" marT="34290" marB="34290">
                    <a:solidFill>
                      <a:srgbClr val="E97132"/>
                    </a:solidFill>
                  </a:tcPr>
                </a:tc>
                <a:extLst>
                  <a:ext uri="{0D108BD9-81ED-4DB2-BD59-A6C34878D82A}">
                    <a16:rowId xmlns:a16="http://schemas.microsoft.com/office/drawing/2014/main" val="3332622119"/>
                  </a:ext>
                </a:extLst>
              </a:tr>
              <a:tr h="362181">
                <a:tc>
                  <a:txBody>
                    <a:bodyPr/>
                    <a:lstStyle/>
                    <a:p>
                      <a:pPr lvl="0" algn="ctr"/>
                      <a:r>
                        <a:rPr lang="en-GB" sz="1400"/>
                        <a:t>5.Alliteration</a:t>
                      </a:r>
                    </a:p>
                  </a:txBody>
                  <a:tcPr marL="68580" marR="68580" marT="34290" marB="34290">
                    <a:solidFill>
                      <a:srgbClr val="F6C6AD"/>
                    </a:solidFill>
                  </a:tcPr>
                </a:tc>
                <a:tc>
                  <a:txBody>
                    <a:bodyPr/>
                    <a:lstStyle/>
                    <a:p>
                      <a:pPr lvl="0" algn="ctr"/>
                      <a:r>
                        <a:rPr lang="en-GB" sz="1400"/>
                        <a:t>6.Voice sounds</a:t>
                      </a:r>
                    </a:p>
                  </a:txBody>
                  <a:tcPr marL="68580" marR="68580" marT="34290" marB="34290">
                    <a:solidFill>
                      <a:srgbClr val="FFFF00"/>
                    </a:solidFill>
                  </a:tcPr>
                </a:tc>
                <a:tc gridSpan="2">
                  <a:txBody>
                    <a:bodyPr/>
                    <a:lstStyle/>
                    <a:p>
                      <a:pPr lvl="0" algn="ctr"/>
                      <a:r>
                        <a:rPr lang="en-GB" sz="1400" dirty="0"/>
                        <a:t>7.Oral blending &amp; segmenting</a:t>
                      </a:r>
                    </a:p>
                  </a:txBody>
                  <a:tcPr marL="68580" marR="68580" marT="34290" marB="34290">
                    <a:solidFill>
                      <a:srgbClr val="D86ECC"/>
                    </a:solidFill>
                  </a:tcPr>
                </a:tc>
                <a:tc hMerge="1">
                  <a:txBody>
                    <a:bodyPr/>
                    <a:lstStyle/>
                    <a:p>
                      <a:endParaRPr lang="en-GB"/>
                    </a:p>
                  </a:txBody>
                  <a:tcPr/>
                </a:tc>
                <a:extLst>
                  <a:ext uri="{0D108BD9-81ED-4DB2-BD59-A6C34878D82A}">
                    <a16:rowId xmlns:a16="http://schemas.microsoft.com/office/drawing/2014/main" val="3133925720"/>
                  </a:ext>
                </a:extLst>
              </a:tr>
            </a:tbl>
          </a:graphicData>
        </a:graphic>
      </p:graphicFrame>
    </p:spTree>
    <p:extLst>
      <p:ext uri="{BB962C8B-B14F-4D97-AF65-F5344CB8AC3E}">
        <p14:creationId xmlns:p14="http://schemas.microsoft.com/office/powerpoint/2010/main" val="1286268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423B3-93CD-A18F-18B9-3D2B0F30EB8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64C65C5-C15A-2C92-117A-5F56E4A9D3F1}"/>
              </a:ext>
            </a:extLst>
          </p:cNvPr>
          <p:cNvSpPr>
            <a:spLocks noGrp="1"/>
          </p:cNvSpPr>
          <p:nvPr>
            <p:ph type="title"/>
          </p:nvPr>
        </p:nvSpPr>
        <p:spPr>
          <a:xfrm>
            <a:off x="0" y="1253359"/>
            <a:ext cx="11742040" cy="811924"/>
          </a:xfrm>
        </p:spPr>
        <p:txBody>
          <a:bodyPr vert="horz" lIns="91440" tIns="45720" rIns="91440" bIns="45720" rtlCol="0" anchor="b">
            <a:normAutofit/>
          </a:bodyPr>
          <a:lstStyle/>
          <a:p>
            <a:pPr algn="ctr"/>
            <a:r>
              <a:rPr lang="en-US" sz="4700" dirty="0"/>
              <a:t>Preparation for Letters and Sounds: Phase 1 </a:t>
            </a:r>
          </a:p>
        </p:txBody>
      </p:sp>
      <p:pic>
        <p:nvPicPr>
          <p:cNvPr id="4" name="Picture 3">
            <a:extLst>
              <a:ext uri="{FF2B5EF4-FFF2-40B4-BE49-F238E27FC236}">
                <a16:creationId xmlns:a16="http://schemas.microsoft.com/office/drawing/2014/main" id="{8D83EDC4-A623-413F-09BC-02D9E7565898}"/>
              </a:ext>
            </a:extLst>
          </p:cNvPr>
          <p:cNvPicPr>
            <a:picLocks noChangeAspect="1"/>
          </p:cNvPicPr>
          <p:nvPr/>
        </p:nvPicPr>
        <p:blipFill>
          <a:blip r:embed="rId3"/>
          <a:stretch>
            <a:fillRect/>
          </a:stretch>
        </p:blipFill>
        <p:spPr>
          <a:xfrm>
            <a:off x="122011" y="133971"/>
            <a:ext cx="3417981" cy="1119388"/>
          </a:xfrm>
          <a:prstGeom prst="rect">
            <a:avLst/>
          </a:prstGeom>
        </p:spPr>
      </p:pic>
      <p:sp>
        <p:nvSpPr>
          <p:cNvPr id="3" name="Slide Number Placeholder 2">
            <a:extLst>
              <a:ext uri="{FF2B5EF4-FFF2-40B4-BE49-F238E27FC236}">
                <a16:creationId xmlns:a16="http://schemas.microsoft.com/office/drawing/2014/main" id="{14ACDC19-30FB-DDF9-D5DE-E43877515ECE}"/>
              </a:ext>
            </a:extLst>
          </p:cNvPr>
          <p:cNvSpPr>
            <a:spLocks noGrp="1"/>
          </p:cNvSpPr>
          <p:nvPr>
            <p:ph type="sldNum" sz="quarter" idx="12"/>
          </p:nvPr>
        </p:nvSpPr>
        <p:spPr>
          <a:xfrm>
            <a:off x="9888218" y="6289718"/>
            <a:ext cx="530786" cy="365125"/>
          </a:xfrm>
        </p:spPr>
        <p:txBody>
          <a:bodyPr vert="horz" lIns="91440" tIns="45720" rIns="91440" bIns="45720" rtlCol="0" anchor="ctr">
            <a:normAutofit/>
          </a:bodyPr>
          <a:lstStyle/>
          <a:p>
            <a:pPr>
              <a:spcAft>
                <a:spcPts val="600"/>
              </a:spcAft>
            </a:pPr>
            <a:fld id="{D4E53CE5-F605-EF47-AC07-5BCA96F31111}" type="slidenum">
              <a:rPr lang="en-US">
                <a:solidFill>
                  <a:schemeClr val="tx1">
                    <a:lumMod val="50000"/>
                    <a:lumOff val="50000"/>
                  </a:schemeClr>
                </a:solidFill>
              </a:rPr>
              <a:pPr>
                <a:spcAft>
                  <a:spcPts val="600"/>
                </a:spcAft>
              </a:pPr>
              <a:t>18</a:t>
            </a:fld>
            <a:endParaRPr lang="en-US" dirty="0">
              <a:solidFill>
                <a:schemeClr val="tx1">
                  <a:lumMod val="50000"/>
                  <a:lumOff val="50000"/>
                </a:schemeClr>
              </a:solidFill>
            </a:endParaRPr>
          </a:p>
        </p:txBody>
      </p:sp>
      <p:sp>
        <p:nvSpPr>
          <p:cNvPr id="6" name="TextBox 5">
            <a:extLst>
              <a:ext uri="{FF2B5EF4-FFF2-40B4-BE49-F238E27FC236}">
                <a16:creationId xmlns:a16="http://schemas.microsoft.com/office/drawing/2014/main" id="{EC03FCBA-B31C-4594-CC4E-FCD6D568FE5B}"/>
              </a:ext>
            </a:extLst>
          </p:cNvPr>
          <p:cNvSpPr txBox="1"/>
          <p:nvPr/>
        </p:nvSpPr>
        <p:spPr>
          <a:xfrm>
            <a:off x="449960" y="2065283"/>
            <a:ext cx="11191434" cy="3693319"/>
          </a:xfrm>
          <a:prstGeom prst="rect">
            <a:avLst/>
          </a:prstGeom>
          <a:noFill/>
        </p:spPr>
        <p:txBody>
          <a:bodyPr wrap="square" rtlCol="0">
            <a:spAutoFit/>
          </a:bodyPr>
          <a:lstStyle/>
          <a:p>
            <a:pPr marL="342900" indent="-342900">
              <a:buFont typeface="Arial" panose="020B0604020202020204" pitchFamily="34" charset="0"/>
              <a:buChar char="•"/>
            </a:pPr>
            <a:r>
              <a:rPr lang="en-GB" sz="2400" dirty="0"/>
              <a:t>Discuss and decide on the three activities you will deliver next week.</a:t>
            </a:r>
          </a:p>
          <a:p>
            <a:pPr marL="342900" indent="-342900">
              <a:buFont typeface="Arial" panose="020B0604020202020204" pitchFamily="34" charset="0"/>
              <a:buChar char="•"/>
            </a:pPr>
            <a:r>
              <a:rPr lang="en-GB" sz="2400" dirty="0"/>
              <a:t>Collect all the resources together.</a:t>
            </a:r>
          </a:p>
          <a:p>
            <a:pPr marL="342900" indent="-342900">
              <a:buFont typeface="Arial" panose="020B0604020202020204" pitchFamily="34" charset="0"/>
              <a:buChar char="•"/>
            </a:pPr>
            <a:r>
              <a:rPr lang="en-GB" sz="2400" dirty="0"/>
              <a:t>Store them in 3 boxes labelled strand 1, strand 2, strand 3.</a:t>
            </a:r>
          </a:p>
          <a:p>
            <a:pPr marL="342900" indent="-342900">
              <a:buFont typeface="Arial" panose="020B0604020202020204" pitchFamily="34" charset="0"/>
              <a:buChar char="•"/>
            </a:pPr>
            <a:r>
              <a:rPr lang="en-GB" sz="2400" dirty="0"/>
              <a:t>Familiarise yourself with the activity from Letters and Sounds Phase 1.</a:t>
            </a:r>
          </a:p>
          <a:p>
            <a:pPr marL="342900" indent="-342900">
              <a:buFont typeface="Arial" panose="020B0604020202020204" pitchFamily="34" charset="0"/>
              <a:buChar char="•"/>
            </a:pPr>
            <a:r>
              <a:rPr lang="en-GB" sz="2400" dirty="0"/>
              <a:t>After you have introduced the activity, let the children practise the activity and re-visit it during the week.</a:t>
            </a:r>
          </a:p>
          <a:p>
            <a:pPr marL="342900" indent="-342900">
              <a:buFont typeface="Arial" panose="020B0604020202020204" pitchFamily="34" charset="0"/>
              <a:buChar char="•"/>
            </a:pPr>
            <a:r>
              <a:rPr lang="en-GB" sz="2400" dirty="0"/>
              <a:t>Make the activity multi-sensory and fun!</a:t>
            </a:r>
          </a:p>
          <a:p>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9" name="TextBox 8">
            <a:extLst>
              <a:ext uri="{FF2B5EF4-FFF2-40B4-BE49-F238E27FC236}">
                <a16:creationId xmlns:a16="http://schemas.microsoft.com/office/drawing/2014/main" id="{6759A82A-2648-220D-5AC8-01CDA4013135}"/>
              </a:ext>
            </a:extLst>
          </p:cNvPr>
          <p:cNvSpPr txBox="1"/>
          <p:nvPr/>
        </p:nvSpPr>
        <p:spPr>
          <a:xfrm>
            <a:off x="656436" y="5019938"/>
            <a:ext cx="10984958" cy="1846659"/>
          </a:xfrm>
          <a:prstGeom prst="rect">
            <a:avLst/>
          </a:prstGeom>
          <a:noFill/>
          <a:ln>
            <a:solidFill>
              <a:schemeClr val="tx1"/>
            </a:solidFill>
          </a:ln>
        </p:spPr>
        <p:txBody>
          <a:bodyPr wrap="square" rtlCol="0">
            <a:spAutoFit/>
          </a:bodyPr>
          <a:lstStyle/>
          <a:p>
            <a:pPr algn="ctr"/>
            <a:r>
              <a:rPr lang="en-GB" sz="2400" b="1" dirty="0">
                <a:latin typeface="Calibri" panose="020F0502020204030204" pitchFamily="34" charset="0"/>
                <a:ea typeface="Calibri" panose="020F0502020204030204" pitchFamily="34" charset="0"/>
                <a:cs typeface="Times New Roman" panose="02020603050405020304" pitchFamily="18" charset="0"/>
              </a:rPr>
              <a:t>The video clips from Phase 1 Aspects 1-7 can now be found at: </a:t>
            </a:r>
          </a:p>
          <a:p>
            <a:pPr algn="ctr"/>
            <a:r>
              <a:rPr lang="en-GB"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https://www.youtube.com/playlist?list=PLbnabMMoy5rPK57WXrm3uDjDvJpgTdFRd</a:t>
            </a:r>
            <a:r>
              <a:rPr lang="en-GB" sz="2400" dirty="0">
                <a:latin typeface="Calibri" panose="020F0502020204030204" pitchFamily="34" charset="0"/>
                <a:ea typeface="Calibri" panose="020F0502020204030204" pitchFamily="34" charset="0"/>
                <a:cs typeface="Times New Roman" panose="02020603050405020304" pitchFamily="18" charset="0"/>
              </a:rPr>
              <a:t> </a:t>
            </a:r>
          </a:p>
          <a:p>
            <a:pPr algn="ctr"/>
            <a:r>
              <a:rPr lang="en-GB" sz="2400" dirty="0">
                <a:latin typeface="Calibri" panose="020F0502020204030204" pitchFamily="34" charset="0"/>
                <a:ea typeface="Calibri" panose="020F0502020204030204" pitchFamily="34" charset="0"/>
                <a:cs typeface="Times New Roman" panose="02020603050405020304" pitchFamily="18" charset="0"/>
              </a:rPr>
              <a:t>The clip illustrating the correct articulation of phonemes (sounds) can be found in the list at number 15 (between Phase 2 and Phase 3).</a:t>
            </a:r>
          </a:p>
          <a:p>
            <a:endParaRPr lang="en-GB" dirty="0"/>
          </a:p>
        </p:txBody>
      </p:sp>
      <p:sp>
        <p:nvSpPr>
          <p:cNvPr id="10" name="TextBox 9">
            <a:extLst>
              <a:ext uri="{FF2B5EF4-FFF2-40B4-BE49-F238E27FC236}">
                <a16:creationId xmlns:a16="http://schemas.microsoft.com/office/drawing/2014/main" id="{840B645B-EA67-BA09-7E0C-8EA579563D7D}"/>
              </a:ext>
            </a:extLst>
          </p:cNvPr>
          <p:cNvSpPr txBox="1"/>
          <p:nvPr/>
        </p:nvSpPr>
        <p:spPr>
          <a:xfrm>
            <a:off x="3805084" y="17147458"/>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169210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31519-23AE-0CF9-F755-455305E138F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77985D5-F526-2393-67C5-656952578B0F}"/>
              </a:ext>
            </a:extLst>
          </p:cNvPr>
          <p:cNvSpPr>
            <a:spLocks noGrp="1"/>
          </p:cNvSpPr>
          <p:nvPr>
            <p:ph type="title"/>
          </p:nvPr>
        </p:nvSpPr>
        <p:spPr>
          <a:xfrm>
            <a:off x="0" y="1253359"/>
            <a:ext cx="11742040" cy="811924"/>
          </a:xfrm>
        </p:spPr>
        <p:txBody>
          <a:bodyPr vert="horz" lIns="91440" tIns="45720" rIns="91440" bIns="45720" rtlCol="0" anchor="b">
            <a:normAutofit/>
          </a:bodyPr>
          <a:lstStyle/>
          <a:p>
            <a:pPr algn="ctr"/>
            <a:r>
              <a:rPr lang="en-US" sz="4700" dirty="0"/>
              <a:t>Additional resources and information: </a:t>
            </a:r>
          </a:p>
        </p:txBody>
      </p:sp>
      <p:pic>
        <p:nvPicPr>
          <p:cNvPr id="4" name="Picture 3">
            <a:extLst>
              <a:ext uri="{FF2B5EF4-FFF2-40B4-BE49-F238E27FC236}">
                <a16:creationId xmlns:a16="http://schemas.microsoft.com/office/drawing/2014/main" id="{C8CD6F67-C602-38BD-0E68-0680C78F8A51}"/>
              </a:ext>
            </a:extLst>
          </p:cNvPr>
          <p:cNvPicPr>
            <a:picLocks noChangeAspect="1"/>
          </p:cNvPicPr>
          <p:nvPr/>
        </p:nvPicPr>
        <p:blipFill>
          <a:blip r:embed="rId3"/>
          <a:stretch>
            <a:fillRect/>
          </a:stretch>
        </p:blipFill>
        <p:spPr>
          <a:xfrm>
            <a:off x="122011" y="133971"/>
            <a:ext cx="3417981" cy="1119388"/>
          </a:xfrm>
          <a:prstGeom prst="rect">
            <a:avLst/>
          </a:prstGeom>
        </p:spPr>
      </p:pic>
      <p:sp>
        <p:nvSpPr>
          <p:cNvPr id="3" name="Slide Number Placeholder 2">
            <a:extLst>
              <a:ext uri="{FF2B5EF4-FFF2-40B4-BE49-F238E27FC236}">
                <a16:creationId xmlns:a16="http://schemas.microsoft.com/office/drawing/2014/main" id="{080B598B-527F-F154-F51F-6E22999B74C7}"/>
              </a:ext>
            </a:extLst>
          </p:cNvPr>
          <p:cNvSpPr>
            <a:spLocks noGrp="1"/>
          </p:cNvSpPr>
          <p:nvPr>
            <p:ph type="sldNum" sz="quarter" idx="12"/>
          </p:nvPr>
        </p:nvSpPr>
        <p:spPr>
          <a:xfrm>
            <a:off x="9888218" y="6289718"/>
            <a:ext cx="530786" cy="365125"/>
          </a:xfrm>
        </p:spPr>
        <p:txBody>
          <a:bodyPr vert="horz" lIns="91440" tIns="45720" rIns="91440" bIns="45720" rtlCol="0" anchor="ctr">
            <a:normAutofit/>
          </a:bodyPr>
          <a:lstStyle/>
          <a:p>
            <a:pPr>
              <a:spcAft>
                <a:spcPts val="600"/>
              </a:spcAft>
            </a:pPr>
            <a:fld id="{D4E53CE5-F605-EF47-AC07-5BCA96F31111}" type="slidenum">
              <a:rPr lang="en-US">
                <a:solidFill>
                  <a:schemeClr val="tx1">
                    <a:lumMod val="50000"/>
                    <a:lumOff val="50000"/>
                  </a:schemeClr>
                </a:solidFill>
              </a:rPr>
              <a:pPr>
                <a:spcAft>
                  <a:spcPts val="600"/>
                </a:spcAft>
              </a:pPr>
              <a:t>19</a:t>
            </a:fld>
            <a:endParaRPr lang="en-US" dirty="0">
              <a:solidFill>
                <a:schemeClr val="tx1">
                  <a:lumMod val="50000"/>
                  <a:lumOff val="50000"/>
                </a:schemeClr>
              </a:solidFill>
            </a:endParaRPr>
          </a:p>
        </p:txBody>
      </p:sp>
      <p:sp>
        <p:nvSpPr>
          <p:cNvPr id="6" name="TextBox 5">
            <a:extLst>
              <a:ext uri="{FF2B5EF4-FFF2-40B4-BE49-F238E27FC236}">
                <a16:creationId xmlns:a16="http://schemas.microsoft.com/office/drawing/2014/main" id="{5DDD161F-5C3B-A832-EC66-4DF231DF72C7}"/>
              </a:ext>
            </a:extLst>
          </p:cNvPr>
          <p:cNvSpPr txBox="1"/>
          <p:nvPr/>
        </p:nvSpPr>
        <p:spPr>
          <a:xfrm>
            <a:off x="449960" y="2065283"/>
            <a:ext cx="11191434" cy="738664"/>
          </a:xfrm>
          <a:prstGeom prst="rect">
            <a:avLst/>
          </a:prstGeom>
          <a:noFill/>
        </p:spPr>
        <p:txBody>
          <a:bodyPr wrap="square" rtlCol="0">
            <a:spAutoFit/>
          </a:bodyPr>
          <a:lstStyle/>
          <a:p>
            <a:pPr marL="342900" indent="-342900">
              <a:buFont typeface="Arial" panose="020B0604020202020204" pitchFamily="34" charset="0"/>
              <a:buChar char="•"/>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10" name="TextBox 9">
            <a:extLst>
              <a:ext uri="{FF2B5EF4-FFF2-40B4-BE49-F238E27FC236}">
                <a16:creationId xmlns:a16="http://schemas.microsoft.com/office/drawing/2014/main" id="{1523855E-33E5-1904-4A30-46442AA828CA}"/>
              </a:ext>
            </a:extLst>
          </p:cNvPr>
          <p:cNvSpPr txBox="1"/>
          <p:nvPr/>
        </p:nvSpPr>
        <p:spPr>
          <a:xfrm>
            <a:off x="3805084" y="17147458"/>
            <a:ext cx="184731" cy="369332"/>
          </a:xfrm>
          <a:prstGeom prst="rect">
            <a:avLst/>
          </a:prstGeom>
          <a:noFill/>
        </p:spPr>
        <p:txBody>
          <a:bodyPr wrap="none" rtlCol="0">
            <a:spAutoFit/>
          </a:bodyPr>
          <a:lstStyle/>
          <a:p>
            <a:endParaRPr lang="en-GB" dirty="0"/>
          </a:p>
        </p:txBody>
      </p:sp>
      <p:sp>
        <p:nvSpPr>
          <p:cNvPr id="7" name="TextBox 6">
            <a:extLst>
              <a:ext uri="{FF2B5EF4-FFF2-40B4-BE49-F238E27FC236}">
                <a16:creationId xmlns:a16="http://schemas.microsoft.com/office/drawing/2014/main" id="{A0EF4250-D09A-104C-7DB6-86A8304C162B}"/>
              </a:ext>
            </a:extLst>
          </p:cNvPr>
          <p:cNvSpPr txBox="1"/>
          <p:nvPr/>
        </p:nvSpPr>
        <p:spPr>
          <a:xfrm>
            <a:off x="449960" y="2264072"/>
            <a:ext cx="11191434" cy="3693319"/>
          </a:xfrm>
          <a:prstGeom prst="rect">
            <a:avLst/>
          </a:prstGeom>
          <a:noFill/>
        </p:spPr>
        <p:txBody>
          <a:bodyPr wrap="square">
            <a:spAutoFit/>
          </a:bodyPr>
          <a:lstStyle/>
          <a:p>
            <a:pPr marL="457200" indent="-457200">
              <a:buFont typeface="Arial" panose="020B0604020202020204" pitchFamily="34" charset="0"/>
              <a:buChar char="•"/>
            </a:pPr>
            <a:r>
              <a:rPr lang="en-GB" sz="2400" dirty="0">
                <a:solidFill>
                  <a:schemeClr val="tx1"/>
                </a:solidFill>
                <a:latin typeface="Calibri" panose="020F0502020204030204" pitchFamily="34" charset="0"/>
                <a:ea typeface="Calibri" panose="020F0502020204030204" pitchFamily="34" charset="0"/>
                <a:cs typeface="Calibri" panose="020F0502020204030204" pitchFamily="34" charset="0"/>
              </a:rPr>
              <a:t>BBC's Tiny happy people – activities for 0-5 for busy parents / carers </a:t>
            </a:r>
            <a:r>
              <a:rPr lang="en-GB" sz="240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Children's language development and parenting advice - BBC Tiny Happy People</a:t>
            </a:r>
            <a:endParaRPr lang="en-GB"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GB" sz="240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Books and Rhymes 2 Year Olds - Sheringham Nursery School (sheringham-nur.org.uk)</a:t>
            </a:r>
            <a:endParaRPr lang="en-GB"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GB" sz="2400" dirty="0">
                <a:hlinkClick r:id="rId6"/>
              </a:rPr>
              <a:t>Help for early years providers : Exploring words</a:t>
            </a:r>
            <a:endParaRPr lang="en-GB"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GB" sz="240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https://www.sheringham-nur.org.uk/books-and-rhymes-3-4-year-olds/</a:t>
            </a:r>
            <a:endParaRPr lang="en-GB"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GB" sz="2400" dirty="0" err="1">
                <a:latin typeface="Calibri" panose="020F0502020204030204" pitchFamily="34" charset="0"/>
                <a:ea typeface="Calibri" panose="020F0502020204030204" pitchFamily="34" charset="0"/>
                <a:cs typeface="Calibri" panose="020F0502020204030204" pitchFamily="34" charset="0"/>
              </a:rPr>
              <a:t>Neaum</a:t>
            </a:r>
            <a:r>
              <a:rPr lang="en-GB" sz="2400" dirty="0">
                <a:latin typeface="Calibri" panose="020F0502020204030204" pitchFamily="34" charset="0"/>
                <a:ea typeface="Calibri" panose="020F0502020204030204" pitchFamily="34" charset="0"/>
                <a:cs typeface="Calibri" panose="020F0502020204030204" pitchFamily="34" charset="0"/>
              </a:rPr>
              <a:t>, S. (2021) </a:t>
            </a:r>
            <a:r>
              <a:rPr lang="en-GB" sz="2400" i="1" dirty="0">
                <a:latin typeface="Calibri" panose="020F0502020204030204" pitchFamily="34" charset="0"/>
                <a:ea typeface="Calibri" panose="020F0502020204030204" pitchFamily="34" charset="0"/>
                <a:cs typeface="Calibri" panose="020F0502020204030204" pitchFamily="34" charset="0"/>
              </a:rPr>
              <a:t>What comes before phonics? </a:t>
            </a:r>
            <a:r>
              <a:rPr lang="en-GB" sz="2400" dirty="0">
                <a:latin typeface="Calibri" panose="020F0502020204030204" pitchFamily="34" charset="0"/>
                <a:ea typeface="Calibri" panose="020F0502020204030204" pitchFamily="34" charset="0"/>
                <a:cs typeface="Calibri" panose="020F0502020204030204" pitchFamily="34" charset="0"/>
              </a:rPr>
              <a:t>2</a:t>
            </a:r>
            <a:r>
              <a:rPr lang="en-GB" sz="2400" baseline="30000" dirty="0">
                <a:latin typeface="Calibri" panose="020F0502020204030204" pitchFamily="34" charset="0"/>
                <a:ea typeface="Calibri" panose="020F0502020204030204" pitchFamily="34" charset="0"/>
                <a:cs typeface="Calibri" panose="020F0502020204030204" pitchFamily="34" charset="0"/>
              </a:rPr>
              <a:t>nd</a:t>
            </a:r>
            <a:r>
              <a:rPr lang="en-GB" sz="2400" dirty="0">
                <a:latin typeface="Calibri" panose="020F0502020204030204" pitchFamily="34" charset="0"/>
                <a:ea typeface="Calibri" panose="020F0502020204030204" pitchFamily="34" charset="0"/>
                <a:cs typeface="Calibri" panose="020F0502020204030204" pitchFamily="34" charset="0"/>
              </a:rPr>
              <a:t> edition. London: Learning Matters.</a:t>
            </a:r>
            <a:endParaRPr lang="en-GB"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GB" sz="2400" dirty="0">
                <a:solidFill>
                  <a:schemeClr val="tx1"/>
                </a:solidFill>
                <a:latin typeface="Calibri" panose="020F0502020204030204" pitchFamily="34" charset="0"/>
                <a:ea typeface="Calibri" panose="020F0502020204030204" pitchFamily="34" charset="0"/>
                <a:cs typeface="Calibri" panose="020F0502020204030204" pitchFamily="34" charset="0"/>
              </a:rPr>
              <a:t>The Literacy Trust </a:t>
            </a:r>
            <a:r>
              <a:rPr lang="en-GB" sz="240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https://literacytrust.org.uk</a:t>
            </a:r>
            <a:endParaRPr lang="en-GB" sz="24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GB" sz="2400" dirty="0">
                <a:solidFill>
                  <a:srgbClr val="467886"/>
                </a:solidFill>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What is phonological awareness? Tips to help kids learn to read - BBC Tiny Happy </a:t>
            </a:r>
            <a:r>
              <a:rPr lang="en-GB" sz="240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People</a:t>
            </a:r>
            <a:endParaRPr lang="en-GB"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1587530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E0503-FA0C-41F8-BD7C-7BCEED552415}"/>
              </a:ext>
            </a:extLst>
          </p:cNvPr>
          <p:cNvSpPr>
            <a:spLocks noGrp="1"/>
          </p:cNvSpPr>
          <p:nvPr>
            <p:ph type="sldNum" sz="quarter" idx="12"/>
          </p:nvPr>
        </p:nvSpPr>
        <p:spPr/>
        <p:txBody>
          <a:bodyPr/>
          <a:lstStyle/>
          <a:p>
            <a:fld id="{D4E53CE5-F605-EF47-AC07-5BCA96F31111}" type="slidenum">
              <a:rPr lang="en-US" smtClean="0"/>
              <a:t>2</a:t>
            </a:fld>
            <a:endParaRPr lang="en-US"/>
          </a:p>
        </p:txBody>
      </p:sp>
      <p:pic>
        <p:nvPicPr>
          <p:cNvPr id="4" name="Picture 3">
            <a:extLst>
              <a:ext uri="{FF2B5EF4-FFF2-40B4-BE49-F238E27FC236}">
                <a16:creationId xmlns:a16="http://schemas.microsoft.com/office/drawing/2014/main" id="{C26C1C5A-E0B2-A840-A353-1CF49822465B}"/>
              </a:ext>
            </a:extLst>
          </p:cNvPr>
          <p:cNvPicPr>
            <a:picLocks noChangeAspect="1"/>
          </p:cNvPicPr>
          <p:nvPr/>
        </p:nvPicPr>
        <p:blipFill>
          <a:blip r:embed="rId3"/>
          <a:stretch>
            <a:fillRect/>
          </a:stretch>
        </p:blipFill>
        <p:spPr>
          <a:xfrm>
            <a:off x="325011" y="339659"/>
            <a:ext cx="3698978" cy="1202814"/>
          </a:xfrm>
          <a:prstGeom prst="rect">
            <a:avLst/>
          </a:prstGeom>
        </p:spPr>
      </p:pic>
      <p:sp>
        <p:nvSpPr>
          <p:cNvPr id="7" name="Content Placeholder 3">
            <a:extLst>
              <a:ext uri="{FF2B5EF4-FFF2-40B4-BE49-F238E27FC236}">
                <a16:creationId xmlns:a16="http://schemas.microsoft.com/office/drawing/2014/main" id="{A3012254-1C65-6A42-0F6B-A970788200CE}"/>
              </a:ext>
            </a:extLst>
          </p:cNvPr>
          <p:cNvSpPr>
            <a:spLocks noGrp="1"/>
          </p:cNvSpPr>
          <p:nvPr>
            <p:ph type="body" idx="1"/>
          </p:nvPr>
        </p:nvSpPr>
        <p:spPr>
          <a:xfrm>
            <a:off x="965200" y="1770175"/>
            <a:ext cx="10261600" cy="4113210"/>
          </a:xfrm>
        </p:spPr>
        <p:txBody>
          <a:bodyPr>
            <a:normAutofit fontScale="92500"/>
          </a:bodyPr>
          <a:lstStyle/>
          <a:p>
            <a:pPr algn="ctr"/>
            <a:r>
              <a:rPr lang="en-GB" sz="5400" dirty="0">
                <a:solidFill>
                  <a:schemeClr val="tx1"/>
                </a:solidFill>
                <a:latin typeface="Calibri" panose="020F0502020204030204" pitchFamily="34" charset="0"/>
                <a:ea typeface="Calibri" panose="020F0502020204030204" pitchFamily="34" charset="0"/>
                <a:cs typeface="Calibri" panose="020F0502020204030204" pitchFamily="34" charset="0"/>
              </a:rPr>
              <a:t>Key points:</a:t>
            </a:r>
          </a:p>
          <a:p>
            <a:r>
              <a:rPr lang="en-GB" b="1" dirty="0">
                <a:solidFill>
                  <a:schemeClr val="tx1"/>
                </a:solidFill>
                <a:latin typeface="Calibri" panose="020F0502020204030204" pitchFamily="34" charset="0"/>
                <a:ea typeface="Calibri" panose="020F0502020204030204" pitchFamily="34" charset="0"/>
                <a:cs typeface="Calibri" panose="020F0502020204030204" pitchFamily="34" charset="0"/>
              </a:rPr>
              <a:t>The importance of literacy: </a:t>
            </a: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Literacy profoundly impacts children’s learning, future opportunities and social inclusion.</a:t>
            </a:r>
          </a:p>
          <a:p>
            <a:r>
              <a:rPr lang="en-GB" b="1" dirty="0">
                <a:solidFill>
                  <a:schemeClr val="tx1"/>
                </a:solidFill>
                <a:latin typeface="Calibri" panose="020F0502020204030204" pitchFamily="34" charset="0"/>
                <a:ea typeface="Calibri" panose="020F0502020204030204" pitchFamily="34" charset="0"/>
                <a:cs typeface="Calibri" panose="020F0502020204030204" pitchFamily="34" charset="0"/>
              </a:rPr>
              <a:t>Synthetic phonics: </a:t>
            </a: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Systematic</a:t>
            </a:r>
            <a:r>
              <a:rPr lang="en-GB"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synthetic phonics is the recommended, evidence – based approach for teaching reading.</a:t>
            </a:r>
          </a:p>
          <a:p>
            <a:r>
              <a:rPr lang="en-GB" b="1" dirty="0">
                <a:solidFill>
                  <a:schemeClr val="tx1"/>
                </a:solidFill>
                <a:latin typeface="Calibri" panose="020F0502020204030204" pitchFamily="34" charset="0"/>
                <a:ea typeface="Calibri" panose="020F0502020204030204" pitchFamily="34" charset="0"/>
                <a:cs typeface="Calibri" panose="020F0502020204030204" pitchFamily="34" charset="0"/>
              </a:rPr>
              <a:t>Foundation skills: </a:t>
            </a: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Before synthetic phonics, children need phonological awareness, print understanding and spoken language skills.</a:t>
            </a:r>
          </a:p>
          <a:p>
            <a:r>
              <a:rPr lang="en-GB" b="1" dirty="0">
                <a:solidFill>
                  <a:schemeClr val="tx1"/>
                </a:solidFill>
                <a:latin typeface="Calibri" panose="020F0502020204030204" pitchFamily="34" charset="0"/>
                <a:ea typeface="Calibri" panose="020F0502020204030204" pitchFamily="34" charset="0"/>
                <a:cs typeface="Calibri" panose="020F0502020204030204" pitchFamily="34" charset="0"/>
              </a:rPr>
              <a:t>Letters and Sounds Phase 1: </a:t>
            </a: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These activities focus on speaking, listening, phonological awareness and oral blending and segmenting, the foundation skills needed to follow a systematic synthetic phonics programme, when the children  start Reception.</a:t>
            </a:r>
          </a:p>
        </p:txBody>
      </p:sp>
    </p:spTree>
    <p:extLst>
      <p:ext uri="{BB962C8B-B14F-4D97-AF65-F5344CB8AC3E}">
        <p14:creationId xmlns:p14="http://schemas.microsoft.com/office/powerpoint/2010/main" val="14274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279B7-B628-CDAA-AAA9-4126CD72FA2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804A719-5262-5DD0-C74C-FF2D6E5E9E89}"/>
              </a:ext>
            </a:extLst>
          </p:cNvPr>
          <p:cNvSpPr>
            <a:spLocks noGrp="1"/>
          </p:cNvSpPr>
          <p:nvPr>
            <p:ph type="title"/>
          </p:nvPr>
        </p:nvSpPr>
        <p:spPr>
          <a:xfrm>
            <a:off x="2147888" y="1458967"/>
            <a:ext cx="7886700" cy="715409"/>
          </a:xfrm>
        </p:spPr>
        <p:txBody>
          <a:bodyPr>
            <a:normAutofit fontScale="90000"/>
          </a:bodyPr>
          <a:lstStyle/>
          <a:p>
            <a:pPr algn="ctr"/>
            <a:r>
              <a:rPr lang="en-GB" dirty="0"/>
              <a:t>Introduction:</a:t>
            </a:r>
          </a:p>
        </p:txBody>
      </p:sp>
      <p:sp>
        <p:nvSpPr>
          <p:cNvPr id="3" name="Slide Number Placeholder 2">
            <a:extLst>
              <a:ext uri="{FF2B5EF4-FFF2-40B4-BE49-F238E27FC236}">
                <a16:creationId xmlns:a16="http://schemas.microsoft.com/office/drawing/2014/main" id="{9F777988-945B-E9AC-2A4A-A16D6BE2DE11}"/>
              </a:ext>
            </a:extLst>
          </p:cNvPr>
          <p:cNvSpPr>
            <a:spLocks noGrp="1"/>
          </p:cNvSpPr>
          <p:nvPr>
            <p:ph type="sldNum" sz="quarter" idx="12"/>
          </p:nvPr>
        </p:nvSpPr>
        <p:spPr/>
        <p:txBody>
          <a:bodyPr/>
          <a:lstStyle/>
          <a:p>
            <a:fld id="{D4E53CE5-F605-EF47-AC07-5BCA96F31111}" type="slidenum">
              <a:rPr lang="en-US" smtClean="0"/>
              <a:t>3</a:t>
            </a:fld>
            <a:endParaRPr lang="en-US"/>
          </a:p>
        </p:txBody>
      </p:sp>
      <p:pic>
        <p:nvPicPr>
          <p:cNvPr id="4" name="Picture 3">
            <a:extLst>
              <a:ext uri="{FF2B5EF4-FFF2-40B4-BE49-F238E27FC236}">
                <a16:creationId xmlns:a16="http://schemas.microsoft.com/office/drawing/2014/main" id="{7CC46807-445E-71E4-A08F-75349A6DA6C7}"/>
              </a:ext>
            </a:extLst>
          </p:cNvPr>
          <p:cNvPicPr>
            <a:picLocks noChangeAspect="1"/>
          </p:cNvPicPr>
          <p:nvPr/>
        </p:nvPicPr>
        <p:blipFill>
          <a:blip r:embed="rId3"/>
          <a:stretch>
            <a:fillRect/>
          </a:stretch>
        </p:blipFill>
        <p:spPr>
          <a:xfrm>
            <a:off x="325011" y="339659"/>
            <a:ext cx="3698978" cy="1202814"/>
          </a:xfrm>
          <a:prstGeom prst="rect">
            <a:avLst/>
          </a:prstGeom>
        </p:spPr>
      </p:pic>
      <p:sp>
        <p:nvSpPr>
          <p:cNvPr id="7" name="Content Placeholder 3">
            <a:extLst>
              <a:ext uri="{FF2B5EF4-FFF2-40B4-BE49-F238E27FC236}">
                <a16:creationId xmlns:a16="http://schemas.microsoft.com/office/drawing/2014/main" id="{1AB8732B-FB9A-13A8-2E80-D08574A07125}"/>
              </a:ext>
            </a:extLst>
          </p:cNvPr>
          <p:cNvSpPr>
            <a:spLocks noGrp="1"/>
          </p:cNvSpPr>
          <p:nvPr>
            <p:ph type="body" idx="1"/>
          </p:nvPr>
        </p:nvSpPr>
        <p:spPr>
          <a:xfrm>
            <a:off x="1006764" y="2243141"/>
            <a:ext cx="10261600" cy="4113210"/>
          </a:xfrm>
        </p:spPr>
        <p:txBody>
          <a:bodyPr>
            <a:normAutofit/>
          </a:bodyPr>
          <a:lstStyle/>
          <a:p>
            <a:pPr algn="ct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Being literate has a profound impact on children’s learning and their future opportunities.</a:t>
            </a:r>
          </a:p>
          <a:p>
            <a:pPr algn="ct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According to the National Literacy Trust, children who start school without the necessary literacy, language and communication skills face significant disadvantages. They are less likely to succeed at school, struggle to enter the job market as young adults, and may find it challenging to support their own children’s learning as parents.</a:t>
            </a:r>
          </a:p>
          <a:p>
            <a:pPr algn="ct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This lack of literacy skills can perpetuate social exclusion and hinder the creation of a fairer society for future generations.</a:t>
            </a:r>
          </a:p>
        </p:txBody>
      </p:sp>
    </p:spTree>
    <p:extLst>
      <p:ext uri="{BB962C8B-B14F-4D97-AF65-F5344CB8AC3E}">
        <p14:creationId xmlns:p14="http://schemas.microsoft.com/office/powerpoint/2010/main" val="142514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AD8C1F-D20C-A80F-0CE1-5FE2F1644605}"/>
              </a:ext>
            </a:extLst>
          </p:cNvPr>
          <p:cNvSpPr>
            <a:spLocks noGrp="1"/>
          </p:cNvSpPr>
          <p:nvPr>
            <p:ph type="title"/>
          </p:nvPr>
        </p:nvSpPr>
        <p:spPr>
          <a:xfrm>
            <a:off x="3081902" y="329706"/>
            <a:ext cx="7886700" cy="715409"/>
          </a:xfrm>
        </p:spPr>
        <p:txBody>
          <a:bodyPr>
            <a:normAutofit fontScale="90000"/>
          </a:bodyPr>
          <a:lstStyle/>
          <a:p>
            <a:pPr algn="ctr"/>
            <a:r>
              <a:rPr lang="en-GB" dirty="0"/>
              <a:t>            Teaching reading:</a:t>
            </a:r>
          </a:p>
        </p:txBody>
      </p:sp>
      <p:sp>
        <p:nvSpPr>
          <p:cNvPr id="3" name="Slide Number Placeholder 2">
            <a:extLst>
              <a:ext uri="{FF2B5EF4-FFF2-40B4-BE49-F238E27FC236}">
                <a16:creationId xmlns:a16="http://schemas.microsoft.com/office/drawing/2014/main" id="{3F4E0503-FA0C-41F8-BD7C-7BCEED552415}"/>
              </a:ext>
            </a:extLst>
          </p:cNvPr>
          <p:cNvSpPr>
            <a:spLocks noGrp="1"/>
          </p:cNvSpPr>
          <p:nvPr>
            <p:ph type="sldNum" sz="quarter" idx="12"/>
          </p:nvPr>
        </p:nvSpPr>
        <p:spPr/>
        <p:txBody>
          <a:bodyPr/>
          <a:lstStyle/>
          <a:p>
            <a:fld id="{D4E53CE5-F605-EF47-AC07-5BCA96F31111}" type="slidenum">
              <a:rPr lang="en-US" smtClean="0"/>
              <a:t>4</a:t>
            </a:fld>
            <a:endParaRPr lang="en-US"/>
          </a:p>
        </p:txBody>
      </p:sp>
      <p:pic>
        <p:nvPicPr>
          <p:cNvPr id="4" name="Picture 3">
            <a:extLst>
              <a:ext uri="{FF2B5EF4-FFF2-40B4-BE49-F238E27FC236}">
                <a16:creationId xmlns:a16="http://schemas.microsoft.com/office/drawing/2014/main" id="{C26C1C5A-E0B2-A840-A353-1CF49822465B}"/>
              </a:ext>
            </a:extLst>
          </p:cNvPr>
          <p:cNvPicPr>
            <a:picLocks noChangeAspect="1"/>
          </p:cNvPicPr>
          <p:nvPr/>
        </p:nvPicPr>
        <p:blipFill>
          <a:blip r:embed="rId3"/>
          <a:stretch>
            <a:fillRect/>
          </a:stretch>
        </p:blipFill>
        <p:spPr>
          <a:xfrm>
            <a:off x="592865" y="284270"/>
            <a:ext cx="3348170" cy="1088740"/>
          </a:xfrm>
          <a:prstGeom prst="rect">
            <a:avLst/>
          </a:prstGeom>
        </p:spPr>
      </p:pic>
      <p:sp>
        <p:nvSpPr>
          <p:cNvPr id="7" name="Content Placeholder 3">
            <a:extLst>
              <a:ext uri="{FF2B5EF4-FFF2-40B4-BE49-F238E27FC236}">
                <a16:creationId xmlns:a16="http://schemas.microsoft.com/office/drawing/2014/main" id="{A3012254-1C65-6A42-0F6B-A970788200CE}"/>
              </a:ext>
            </a:extLst>
          </p:cNvPr>
          <p:cNvSpPr>
            <a:spLocks noGrp="1"/>
          </p:cNvSpPr>
          <p:nvPr>
            <p:ph type="body" idx="1"/>
          </p:nvPr>
        </p:nvSpPr>
        <p:spPr>
          <a:xfrm>
            <a:off x="4233041" y="1464633"/>
            <a:ext cx="7571031" cy="4832098"/>
          </a:xfrm>
        </p:spPr>
        <p:txBody>
          <a:bodyPr>
            <a:normAutofit lnSpcReduction="10000"/>
          </a:bodyPr>
          <a:lstStyle/>
          <a:p>
            <a:pPr lvl="0" algn="ctr">
              <a:lnSpc>
                <a:spcPct val="100000"/>
              </a:lnSpc>
              <a:spcBef>
                <a:spcPts val="0"/>
              </a:spcBef>
              <a:defRPr/>
            </a:pPr>
            <a:r>
              <a:rPr lang="en-GB" sz="2600" dirty="0">
                <a:solidFill>
                  <a:schemeClr val="tx1"/>
                </a:solidFill>
                <a:latin typeface="Calibri" panose="020F0502020204030204" pitchFamily="34" charset="0"/>
                <a:ea typeface="Calibri" panose="020F0502020204030204" pitchFamily="34" charset="0"/>
                <a:cs typeface="Calibri" panose="020F0502020204030204" pitchFamily="34" charset="0"/>
              </a:rPr>
              <a:t>Since the Rose Review of reading in 2006, there has been a strong shift towards a single approach to teaching reading using systematic synthetic phonics. Rose’s work drew on evidence from both research and practice, which claimed that children taught using synthetic phonics had made more significant gains in contrast to children taught to read in different ways. The reviews findings were accepted by the government and Letters and Sounds was published.</a:t>
            </a:r>
          </a:p>
          <a:p>
            <a:pPr algn="ctr">
              <a:lnSpc>
                <a:spcPct val="100000"/>
              </a:lnSpc>
              <a:spcBef>
                <a:spcPts val="0"/>
              </a:spcBef>
              <a:defRPr/>
            </a:pPr>
            <a:r>
              <a:rPr lang="en-GB" sz="2600" dirty="0">
                <a:solidFill>
                  <a:schemeClr val="tx1"/>
                </a:solidFill>
                <a:latin typeface="Calibri" panose="020F0502020204030204" pitchFamily="34" charset="0"/>
                <a:ea typeface="Calibri" panose="020F0502020204030204" pitchFamily="34" charset="0"/>
                <a:cs typeface="Calibri" panose="020F0502020204030204" pitchFamily="34" charset="0"/>
              </a:rPr>
              <a:t>The Education Endowment Foundation considers synthetic phonics to be one of the most secure and best evidenced areas of pedagogy and recommends all </a:t>
            </a:r>
            <a:r>
              <a:rPr lang="en-GB" sz="2600" b="1" dirty="0">
                <a:solidFill>
                  <a:schemeClr val="tx1"/>
                </a:solidFill>
                <a:latin typeface="Calibri" panose="020F0502020204030204" pitchFamily="34" charset="0"/>
                <a:ea typeface="Calibri" panose="020F0502020204030204" pitchFamily="34" charset="0"/>
                <a:cs typeface="Calibri" panose="020F0502020204030204" pitchFamily="34" charset="0"/>
              </a:rPr>
              <a:t>schools </a:t>
            </a:r>
            <a:r>
              <a:rPr lang="en-GB" sz="2600" dirty="0">
                <a:solidFill>
                  <a:schemeClr val="tx1"/>
                </a:solidFill>
                <a:latin typeface="Calibri" panose="020F0502020204030204" pitchFamily="34" charset="0"/>
                <a:ea typeface="Calibri" panose="020F0502020204030204" pitchFamily="34" charset="0"/>
                <a:cs typeface="Calibri" panose="020F0502020204030204" pitchFamily="34" charset="0"/>
              </a:rPr>
              <a:t>use a systematic approach to teaching it.</a:t>
            </a:r>
          </a:p>
          <a:p>
            <a:pPr lvl="0" algn="ctr">
              <a:lnSpc>
                <a:spcPct val="100000"/>
              </a:lnSpc>
              <a:spcBef>
                <a:spcPts val="0"/>
              </a:spcBef>
              <a:defRPr/>
            </a:pPr>
            <a:endParaRPr lang="en-GB" sz="2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endParaRPr lang="en-GB" sz="4000" dirty="0">
              <a:solidFill>
                <a:srgbClr val="00000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06E28DC4-8E26-C188-0F54-30B64245E22F}"/>
              </a:ext>
            </a:extLst>
          </p:cNvPr>
          <p:cNvPicPr>
            <a:picLocks noChangeAspect="1"/>
          </p:cNvPicPr>
          <p:nvPr/>
        </p:nvPicPr>
        <p:blipFill>
          <a:blip r:embed="rId4"/>
          <a:stretch>
            <a:fillRect/>
          </a:stretch>
        </p:blipFill>
        <p:spPr>
          <a:xfrm>
            <a:off x="518166" y="1448858"/>
            <a:ext cx="3067050" cy="4772025"/>
          </a:xfrm>
          <a:prstGeom prst="rect">
            <a:avLst/>
          </a:prstGeom>
        </p:spPr>
      </p:pic>
      <p:sp>
        <p:nvSpPr>
          <p:cNvPr id="8" name="TextBox 7">
            <a:extLst>
              <a:ext uri="{FF2B5EF4-FFF2-40B4-BE49-F238E27FC236}">
                <a16:creationId xmlns:a16="http://schemas.microsoft.com/office/drawing/2014/main" id="{5807CBF6-E5C4-63D0-83C2-5768C6F564C4}"/>
              </a:ext>
            </a:extLst>
          </p:cNvPr>
          <p:cNvSpPr txBox="1"/>
          <p:nvPr/>
        </p:nvSpPr>
        <p:spPr>
          <a:xfrm>
            <a:off x="443106" y="6217850"/>
            <a:ext cx="3138295" cy="276999"/>
          </a:xfrm>
          <a:prstGeom prst="rect">
            <a:avLst/>
          </a:prstGeom>
          <a:noFill/>
        </p:spPr>
        <p:txBody>
          <a:bodyPr wrap="none" rtlCol="0">
            <a:spAutoFit/>
          </a:bodyPr>
          <a:lstStyle/>
          <a:p>
            <a:r>
              <a:rPr lang="en-GB" sz="1200" dirty="0"/>
              <a:t>What to expect in the EYFS – a parents’ guide</a:t>
            </a:r>
          </a:p>
        </p:txBody>
      </p:sp>
    </p:spTree>
    <p:extLst>
      <p:ext uri="{BB962C8B-B14F-4D97-AF65-F5344CB8AC3E}">
        <p14:creationId xmlns:p14="http://schemas.microsoft.com/office/powerpoint/2010/main" val="3812946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770D5-A31B-62A3-F73B-37D1DB4DBCA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5CC8175-0435-C881-2B59-48F38912CB6D}"/>
              </a:ext>
            </a:extLst>
          </p:cNvPr>
          <p:cNvSpPr>
            <a:spLocks noGrp="1"/>
          </p:cNvSpPr>
          <p:nvPr>
            <p:ph type="title"/>
          </p:nvPr>
        </p:nvSpPr>
        <p:spPr>
          <a:xfrm>
            <a:off x="1970690" y="329706"/>
            <a:ext cx="8647386" cy="715409"/>
          </a:xfrm>
        </p:spPr>
        <p:txBody>
          <a:bodyPr>
            <a:normAutofit fontScale="90000"/>
          </a:bodyPr>
          <a:lstStyle/>
          <a:p>
            <a:pPr algn="ctr"/>
            <a:r>
              <a:rPr lang="en-GB" dirty="0"/>
              <a:t>            Synthetic phonics:</a:t>
            </a:r>
          </a:p>
        </p:txBody>
      </p:sp>
      <p:sp>
        <p:nvSpPr>
          <p:cNvPr id="3" name="Slide Number Placeholder 2">
            <a:extLst>
              <a:ext uri="{FF2B5EF4-FFF2-40B4-BE49-F238E27FC236}">
                <a16:creationId xmlns:a16="http://schemas.microsoft.com/office/drawing/2014/main" id="{6CECB2DD-3894-21C4-ADEA-DD5ADDC73C93}"/>
              </a:ext>
            </a:extLst>
          </p:cNvPr>
          <p:cNvSpPr>
            <a:spLocks noGrp="1"/>
          </p:cNvSpPr>
          <p:nvPr>
            <p:ph type="sldNum" sz="quarter" idx="12"/>
          </p:nvPr>
        </p:nvSpPr>
        <p:spPr/>
        <p:txBody>
          <a:bodyPr/>
          <a:lstStyle/>
          <a:p>
            <a:fld id="{D4E53CE5-F605-EF47-AC07-5BCA96F31111}" type="slidenum">
              <a:rPr lang="en-US" smtClean="0"/>
              <a:t>5</a:t>
            </a:fld>
            <a:endParaRPr lang="en-US"/>
          </a:p>
        </p:txBody>
      </p:sp>
      <p:pic>
        <p:nvPicPr>
          <p:cNvPr id="4" name="Picture 3">
            <a:extLst>
              <a:ext uri="{FF2B5EF4-FFF2-40B4-BE49-F238E27FC236}">
                <a16:creationId xmlns:a16="http://schemas.microsoft.com/office/drawing/2014/main" id="{C6B570C7-E462-BD47-E828-67F54334A1AE}"/>
              </a:ext>
            </a:extLst>
          </p:cNvPr>
          <p:cNvPicPr>
            <a:picLocks noChangeAspect="1"/>
          </p:cNvPicPr>
          <p:nvPr/>
        </p:nvPicPr>
        <p:blipFill>
          <a:blip r:embed="rId3"/>
          <a:stretch>
            <a:fillRect/>
          </a:stretch>
        </p:blipFill>
        <p:spPr>
          <a:xfrm>
            <a:off x="592865" y="284270"/>
            <a:ext cx="3348170" cy="1088740"/>
          </a:xfrm>
          <a:prstGeom prst="rect">
            <a:avLst/>
          </a:prstGeom>
        </p:spPr>
      </p:pic>
      <p:sp>
        <p:nvSpPr>
          <p:cNvPr id="7" name="Content Placeholder 3">
            <a:extLst>
              <a:ext uri="{FF2B5EF4-FFF2-40B4-BE49-F238E27FC236}">
                <a16:creationId xmlns:a16="http://schemas.microsoft.com/office/drawing/2014/main" id="{B0E27EBF-D88A-5E18-D714-128F53ACADBC}"/>
              </a:ext>
            </a:extLst>
          </p:cNvPr>
          <p:cNvSpPr>
            <a:spLocks noGrp="1"/>
          </p:cNvSpPr>
          <p:nvPr>
            <p:ph type="body" idx="1"/>
          </p:nvPr>
        </p:nvSpPr>
        <p:spPr>
          <a:xfrm>
            <a:off x="733098" y="1464633"/>
            <a:ext cx="10854558" cy="4832098"/>
          </a:xfrm>
        </p:spPr>
        <p:txBody>
          <a:bodyPr>
            <a:normAutofit/>
          </a:bodyPr>
          <a:lstStyle/>
          <a:p>
            <a:pPr algn="ctr"/>
            <a:r>
              <a:rPr lang="en-GB" dirty="0">
                <a:solidFill>
                  <a:srgbClr val="000000"/>
                </a:solidFill>
                <a:latin typeface="Calibri" panose="020F0502020204030204" pitchFamily="34" charset="0"/>
                <a:cs typeface="Calibri" panose="020F0502020204030204" pitchFamily="34" charset="0"/>
              </a:rPr>
              <a:t>“Phonics is a body of knowledge that is necessary for pupils to learn to read and spell, at whatever age.</a:t>
            </a:r>
          </a:p>
          <a:p>
            <a:pPr algn="ctr"/>
            <a:r>
              <a:rPr lang="en-GB" dirty="0">
                <a:solidFill>
                  <a:srgbClr val="000000"/>
                </a:solidFill>
                <a:latin typeface="Calibri" panose="020F0502020204030204" pitchFamily="34" charset="0"/>
                <a:cs typeface="Calibri" panose="020F0502020204030204" pitchFamily="34" charset="0"/>
              </a:rPr>
              <a:t>Because of the complex alphabetical code of English, young children learning to read are taught explicitly the correspondences between letters and sounds (graphemes and phonemes), as well as the skill of blending the individual sounds together to read. The term ‘synthetic’ phonics refers to the verb ‘synthesise’, meaning ‘to combine’. The skill of segmenting words into their individual sounds is needed for spelling.</a:t>
            </a:r>
          </a:p>
          <a:p>
            <a:pPr algn="ctr"/>
            <a:r>
              <a:rPr lang="en-GB" dirty="0">
                <a:solidFill>
                  <a:srgbClr val="000000"/>
                </a:solidFill>
                <a:latin typeface="Calibri" panose="020F0502020204030204" pitchFamily="34" charset="0"/>
                <a:cs typeface="Calibri" panose="020F0502020204030204" pitchFamily="34" charset="0"/>
              </a:rPr>
              <a:t>Word reading and spelling are ‘reversible processes. Reading involves blending sounds to say a whole word; spelling involves segmenting a whole word to identify the sound in it.”</a:t>
            </a:r>
          </a:p>
          <a:p>
            <a:pPr algn="ctr"/>
            <a:r>
              <a:rPr lang="en-GB" sz="1800" dirty="0">
                <a:hlinkClick r:id="rId4"/>
              </a:rPr>
              <a:t>Reading Framework (publishing.service.gov.uk)</a:t>
            </a:r>
            <a:endParaRPr lang="en-GB" sz="1800" dirty="0"/>
          </a:p>
          <a:p>
            <a:pPr algn="ctr"/>
            <a:r>
              <a:rPr lang="en-GB" sz="1800" dirty="0">
                <a:solidFill>
                  <a:schemeClr val="tx1"/>
                </a:solidFill>
              </a:rPr>
              <a:t>(2023: p.43)</a:t>
            </a:r>
          </a:p>
          <a:p>
            <a:pPr algn="ctr"/>
            <a:endParaRPr lang="en-GB"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157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54658-AF03-F49F-9C1F-6433BEA7806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96A043-CE01-11B1-6E67-5DD5B3B37BE5}"/>
              </a:ext>
            </a:extLst>
          </p:cNvPr>
          <p:cNvSpPr>
            <a:spLocks noGrp="1"/>
          </p:cNvSpPr>
          <p:nvPr>
            <p:ph type="title"/>
          </p:nvPr>
        </p:nvSpPr>
        <p:spPr>
          <a:xfrm>
            <a:off x="2025868" y="1622708"/>
            <a:ext cx="9230711" cy="715409"/>
          </a:xfrm>
        </p:spPr>
        <p:txBody>
          <a:bodyPr>
            <a:normAutofit fontScale="90000"/>
          </a:bodyPr>
          <a:lstStyle/>
          <a:p>
            <a:pPr algn="ctr"/>
            <a:r>
              <a:rPr lang="en-GB" dirty="0"/>
              <a:t>            Choosing a synthetic phonics programme in </a:t>
            </a:r>
            <a:r>
              <a:rPr lang="en-GB" b="1" dirty="0"/>
              <a:t>schools</a:t>
            </a:r>
            <a:r>
              <a:rPr lang="en-GB" dirty="0"/>
              <a:t>:</a:t>
            </a:r>
          </a:p>
        </p:txBody>
      </p:sp>
      <p:sp>
        <p:nvSpPr>
          <p:cNvPr id="3" name="Slide Number Placeholder 2">
            <a:extLst>
              <a:ext uri="{FF2B5EF4-FFF2-40B4-BE49-F238E27FC236}">
                <a16:creationId xmlns:a16="http://schemas.microsoft.com/office/drawing/2014/main" id="{D33A3E00-88C9-D1E1-48EE-75A30F6C644C}"/>
              </a:ext>
            </a:extLst>
          </p:cNvPr>
          <p:cNvSpPr>
            <a:spLocks noGrp="1"/>
          </p:cNvSpPr>
          <p:nvPr>
            <p:ph type="sldNum" sz="quarter" idx="12"/>
          </p:nvPr>
        </p:nvSpPr>
        <p:spPr/>
        <p:txBody>
          <a:bodyPr/>
          <a:lstStyle/>
          <a:p>
            <a:fld id="{D4E53CE5-F605-EF47-AC07-5BCA96F31111}" type="slidenum">
              <a:rPr lang="en-US" smtClean="0"/>
              <a:t>6</a:t>
            </a:fld>
            <a:endParaRPr lang="en-US"/>
          </a:p>
        </p:txBody>
      </p:sp>
      <p:pic>
        <p:nvPicPr>
          <p:cNvPr id="4" name="Picture 3">
            <a:extLst>
              <a:ext uri="{FF2B5EF4-FFF2-40B4-BE49-F238E27FC236}">
                <a16:creationId xmlns:a16="http://schemas.microsoft.com/office/drawing/2014/main" id="{A53611AB-8E33-3E6E-20A6-4E36F0C5CD6E}"/>
              </a:ext>
            </a:extLst>
          </p:cNvPr>
          <p:cNvPicPr>
            <a:picLocks noChangeAspect="1"/>
          </p:cNvPicPr>
          <p:nvPr/>
        </p:nvPicPr>
        <p:blipFill>
          <a:blip r:embed="rId3"/>
          <a:stretch>
            <a:fillRect/>
          </a:stretch>
        </p:blipFill>
        <p:spPr>
          <a:xfrm>
            <a:off x="592865" y="284270"/>
            <a:ext cx="3348170" cy="1088740"/>
          </a:xfrm>
          <a:prstGeom prst="rect">
            <a:avLst/>
          </a:prstGeom>
        </p:spPr>
      </p:pic>
      <p:sp>
        <p:nvSpPr>
          <p:cNvPr id="2" name="Text Placeholder 1">
            <a:extLst>
              <a:ext uri="{FF2B5EF4-FFF2-40B4-BE49-F238E27FC236}">
                <a16:creationId xmlns:a16="http://schemas.microsoft.com/office/drawing/2014/main" id="{C7767CE6-4EC6-9DDE-85D9-F97ABB91D1B6}"/>
              </a:ext>
            </a:extLst>
          </p:cNvPr>
          <p:cNvSpPr>
            <a:spLocks noGrp="1" noChangeArrowheads="1"/>
          </p:cNvSpPr>
          <p:nvPr>
            <p:ph type="body" idx="1"/>
          </p:nvPr>
        </p:nvSpPr>
        <p:spPr bwMode="auto">
          <a:xfrm>
            <a:off x="448468" y="2633982"/>
            <a:ext cx="11295063"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00000"/>
              </a:lnSpc>
            </a:pPr>
            <a:r>
              <a:rPr kumimoji="0" lang="en-US" altLang="en-US" b="0" i="0" u="none" strike="noStrike" cap="none" normalizeH="0" baseline="0" dirty="0">
                <a:ln>
                  <a:noFill/>
                </a:ln>
                <a:solidFill>
                  <a:srgbClr val="0B0C0C"/>
                </a:solidFill>
                <a:effectLst/>
                <a:latin typeface="Calibri" panose="020F0502020204030204" pitchFamily="34" charset="0"/>
                <a:ea typeface="Calibri" panose="020F0502020204030204" pitchFamily="34" charset="0"/>
                <a:cs typeface="Calibri" panose="020F0502020204030204" pitchFamily="34" charset="0"/>
              </a:rPr>
              <a:t>“There is no statutory requirement for schools to choose one of the </a:t>
            </a:r>
            <a:r>
              <a:rPr lang="en-US" altLang="en-US" dirty="0">
                <a:latin typeface="Calibri" panose="020F0502020204030204" pitchFamily="34" charset="0"/>
                <a:ea typeface="Calibri" panose="020F0502020204030204" pitchFamily="34" charset="0"/>
                <a:cs typeface="Calibri" panose="020F0502020204030204" pitchFamily="34" charset="0"/>
              </a:rPr>
              <a:t>synthetic phonics </a:t>
            </a:r>
            <a:r>
              <a:rPr kumimoji="0" lang="en-US" altLang="en-US" b="0" i="0" u="none" strike="noStrike" cap="none" normalizeH="0" baseline="0" dirty="0" err="1">
                <a:ln>
                  <a:noFill/>
                </a:ln>
                <a:solidFill>
                  <a:srgbClr val="0B0C0C"/>
                </a:solidFill>
                <a:effectLst/>
                <a:latin typeface="Calibri" panose="020F0502020204030204" pitchFamily="34" charset="0"/>
                <a:ea typeface="Calibri" panose="020F0502020204030204" pitchFamily="34" charset="0"/>
                <a:cs typeface="Calibri" panose="020F0502020204030204" pitchFamily="34" charset="0"/>
              </a:rPr>
              <a:t>programmes</a:t>
            </a:r>
            <a:r>
              <a:rPr kumimoji="0" lang="en-US" altLang="en-US" b="0" i="0" u="none" strike="noStrike" cap="none" normalizeH="0" baseline="0" dirty="0">
                <a:ln>
                  <a:noFill/>
                </a:ln>
                <a:solidFill>
                  <a:srgbClr val="0B0C0C"/>
                </a:solidFill>
                <a:effectLst/>
                <a:latin typeface="Calibri" panose="020F0502020204030204" pitchFamily="34" charset="0"/>
                <a:ea typeface="Calibri" panose="020F0502020204030204" pitchFamily="34" charset="0"/>
                <a:cs typeface="Calibri" panose="020F0502020204030204" pitchFamily="34" charset="0"/>
              </a:rPr>
              <a:t> </a:t>
            </a:r>
            <a:r>
              <a:rPr lang="en-US" altLang="en-US" dirty="0">
                <a:solidFill>
                  <a:srgbClr val="0B0C0C"/>
                </a:solidFill>
                <a:latin typeface="Calibri" panose="020F0502020204030204" pitchFamily="34" charset="0"/>
                <a:ea typeface="Calibri" panose="020F0502020204030204" pitchFamily="34" charset="0"/>
                <a:cs typeface="Calibri" panose="020F0502020204030204" pitchFamily="34" charset="0"/>
              </a:rPr>
              <a:t>[SSP]</a:t>
            </a:r>
            <a:r>
              <a:rPr kumimoji="0" lang="en-US" altLang="en-US" b="0" i="0" u="none" strike="noStrike" cap="none" normalizeH="0" baseline="0" dirty="0">
                <a:ln>
                  <a:noFill/>
                </a:ln>
                <a:solidFill>
                  <a:srgbClr val="0B0C0C"/>
                </a:solidFill>
                <a:effectLst/>
                <a:latin typeface="Calibri" panose="020F0502020204030204" pitchFamily="34" charset="0"/>
                <a:ea typeface="Calibri" panose="020F0502020204030204" pitchFamily="34" charset="0"/>
                <a:cs typeface="Calibri" panose="020F0502020204030204" pitchFamily="34" charset="0"/>
              </a:rPr>
              <a:t> on the validated list </a:t>
            </a:r>
            <a:r>
              <a:rPr lang="en-GB" dirty="0">
                <a:latin typeface="Calibri" panose="020F0502020204030204" pitchFamily="34" charset="0"/>
                <a:ea typeface="Calibri" panose="020F0502020204030204" pitchFamily="34" charset="0"/>
                <a:cs typeface="Calibri" panose="020F0502020204030204" pitchFamily="34" charset="0"/>
                <a:hlinkClick r:id="rId4"/>
              </a:rPr>
              <a:t>Choosing a phonics teaching programme - GOV.UK</a:t>
            </a:r>
            <a:endParaRPr kumimoji="0" lang="en-US" altLang="en-US" b="0" i="0" u="none" strike="noStrike" cap="none" normalizeH="0" baseline="0" dirty="0">
              <a:ln>
                <a:noFill/>
              </a:ln>
              <a:solidFill>
                <a:srgbClr val="0B0C0C"/>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B0C0C"/>
                </a:solidFill>
                <a:effectLst/>
                <a:latin typeface="Calibri" panose="020F0502020204030204" pitchFamily="34" charset="0"/>
                <a:ea typeface="Calibri" panose="020F0502020204030204" pitchFamily="34" charset="0"/>
                <a:cs typeface="Calibri" panose="020F0502020204030204" pitchFamily="34" charset="0"/>
              </a:rPr>
              <a:t>Ofsted does not have a preferred </a:t>
            </a:r>
            <a:r>
              <a:rPr kumimoji="0" lang="en-US" altLang="en-US" b="0" i="0" u="none" strike="noStrike" cap="none" normalizeH="0" baseline="0" dirty="0" err="1">
                <a:ln>
                  <a:noFill/>
                </a:ln>
                <a:solidFill>
                  <a:srgbClr val="0B0C0C"/>
                </a:solidFill>
                <a:effectLst/>
                <a:latin typeface="Calibri" panose="020F0502020204030204" pitchFamily="34" charset="0"/>
                <a:ea typeface="Calibri" panose="020F0502020204030204" pitchFamily="34" charset="0"/>
                <a:cs typeface="Calibri" panose="020F0502020204030204" pitchFamily="34" charset="0"/>
              </a:rPr>
              <a:t>programme</a:t>
            </a:r>
            <a:r>
              <a:rPr kumimoji="0" lang="en-US" altLang="en-US" b="0" i="0" u="none" strike="noStrike" cap="none" normalizeH="0" baseline="0" dirty="0">
                <a:ln>
                  <a:noFill/>
                </a:ln>
                <a:solidFill>
                  <a:srgbClr val="0B0C0C"/>
                </a:solidFill>
                <a:effectLst/>
                <a:latin typeface="Calibri" panose="020F0502020204030204" pitchFamily="34" charset="0"/>
                <a:ea typeface="Calibri" panose="020F0502020204030204" pitchFamily="34" charset="0"/>
                <a:cs typeface="Calibri" panose="020F0502020204030204" pitchFamily="34" charset="0"/>
              </a:rPr>
              <a:t> or approach. What’s important is that schools take an approach that is rigorous, systematic and used with fidelity (any resources used should exactly match the Grapheme Phoneme Correspondence (GPC) progression of their chosen </a:t>
            </a: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SSP</a:t>
            </a:r>
            <a:r>
              <a:rPr kumimoji="0" lang="en-US" altLang="en-US" b="0" i="0" u="none" strike="noStrike" cap="none" normalizeH="0" baseline="0" dirty="0">
                <a:ln>
                  <a:noFill/>
                </a:ln>
                <a:solidFill>
                  <a:srgbClr val="0B0C0C"/>
                </a:solidFill>
                <a:effectLst/>
                <a:latin typeface="Calibri" panose="020F0502020204030204" pitchFamily="34" charset="0"/>
                <a:ea typeface="Calibri" panose="020F0502020204030204" pitchFamily="34" charset="0"/>
                <a:cs typeface="Calibri" panose="020F0502020204030204" pitchFamily="34" charset="0"/>
              </a:rPr>
              <a:t> approach), and that achieves strong results for all pupils, including the most disadvantaged. ”</a:t>
            </a: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lvl="0" algn="ctr">
              <a:lnSpc>
                <a:spcPct val="100000"/>
              </a:lnSpc>
            </a:pPr>
            <a:r>
              <a:rPr lang="en-GB" sz="1800" dirty="0">
                <a:latin typeface="Calibri" panose="020F0502020204030204" pitchFamily="34" charset="0"/>
                <a:ea typeface="Calibri" panose="020F0502020204030204" pitchFamily="34" charset="0"/>
                <a:cs typeface="Calibri" panose="020F0502020204030204" pitchFamily="34" charset="0"/>
                <a:hlinkClick r:id="rId4"/>
              </a:rPr>
              <a:t>Choosing a phonics teaching programme - GOV.UK</a:t>
            </a:r>
            <a:endPar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12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B4A06-FA3D-5201-B0FB-FB072FB86E0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345B475-5904-9034-5D66-0E4E9F0D23BE}"/>
              </a:ext>
            </a:extLst>
          </p:cNvPr>
          <p:cNvSpPr>
            <a:spLocks noGrp="1"/>
          </p:cNvSpPr>
          <p:nvPr>
            <p:ph type="title"/>
          </p:nvPr>
        </p:nvSpPr>
        <p:spPr>
          <a:xfrm>
            <a:off x="1213605" y="5194220"/>
            <a:ext cx="9230711" cy="715409"/>
          </a:xfrm>
        </p:spPr>
        <p:txBody>
          <a:bodyPr>
            <a:normAutofit fontScale="90000"/>
          </a:bodyPr>
          <a:lstStyle/>
          <a:p>
            <a:pPr algn="ctr"/>
            <a:r>
              <a:rPr lang="en-GB" dirty="0"/>
              <a:t>Before starting a synthetic phonics programme in Reception, young children need to develop several important foundational skills with their Early Years</a:t>
            </a:r>
            <a:r>
              <a:rPr lang="en-GB"/>
              <a:t>’ practitioners…</a:t>
            </a:r>
            <a:endParaRPr lang="en-GB" dirty="0"/>
          </a:p>
        </p:txBody>
      </p:sp>
      <p:sp>
        <p:nvSpPr>
          <p:cNvPr id="3" name="Slide Number Placeholder 2">
            <a:extLst>
              <a:ext uri="{FF2B5EF4-FFF2-40B4-BE49-F238E27FC236}">
                <a16:creationId xmlns:a16="http://schemas.microsoft.com/office/drawing/2014/main" id="{239244A6-3A6B-4866-69B1-F8D99DFD5358}"/>
              </a:ext>
            </a:extLst>
          </p:cNvPr>
          <p:cNvSpPr>
            <a:spLocks noGrp="1"/>
          </p:cNvSpPr>
          <p:nvPr>
            <p:ph type="sldNum" sz="quarter" idx="12"/>
          </p:nvPr>
        </p:nvSpPr>
        <p:spPr/>
        <p:txBody>
          <a:bodyPr/>
          <a:lstStyle/>
          <a:p>
            <a:fld id="{D4E53CE5-F605-EF47-AC07-5BCA96F31111}" type="slidenum">
              <a:rPr lang="en-US" smtClean="0"/>
              <a:t>7</a:t>
            </a:fld>
            <a:endParaRPr lang="en-US"/>
          </a:p>
        </p:txBody>
      </p:sp>
      <p:pic>
        <p:nvPicPr>
          <p:cNvPr id="4" name="Picture 3">
            <a:extLst>
              <a:ext uri="{FF2B5EF4-FFF2-40B4-BE49-F238E27FC236}">
                <a16:creationId xmlns:a16="http://schemas.microsoft.com/office/drawing/2014/main" id="{1793EEAD-595F-2788-82C0-47882B7C01B3}"/>
              </a:ext>
            </a:extLst>
          </p:cNvPr>
          <p:cNvPicPr>
            <a:picLocks noChangeAspect="1"/>
          </p:cNvPicPr>
          <p:nvPr/>
        </p:nvPicPr>
        <p:blipFill>
          <a:blip r:embed="rId3"/>
          <a:stretch>
            <a:fillRect/>
          </a:stretch>
        </p:blipFill>
        <p:spPr>
          <a:xfrm>
            <a:off x="592865" y="284270"/>
            <a:ext cx="3348170" cy="1088740"/>
          </a:xfrm>
          <a:prstGeom prst="rect">
            <a:avLst/>
          </a:prstGeom>
        </p:spPr>
      </p:pic>
    </p:spTree>
    <p:extLst>
      <p:ext uri="{BB962C8B-B14F-4D97-AF65-F5344CB8AC3E}">
        <p14:creationId xmlns:p14="http://schemas.microsoft.com/office/powerpoint/2010/main" val="437464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9290703-74AC-7BFB-4D8C-D99B6D269D38}"/>
              </a:ext>
            </a:extLst>
          </p:cNvPr>
          <p:cNvSpPr>
            <a:spLocks noGrp="1"/>
          </p:cNvSpPr>
          <p:nvPr>
            <p:ph type="title"/>
          </p:nvPr>
        </p:nvSpPr>
        <p:spPr/>
        <p:txBody>
          <a:bodyPr>
            <a:normAutofit/>
          </a:bodyPr>
          <a:lstStyle/>
          <a:p>
            <a:pPr algn="ctr"/>
            <a:br>
              <a:rPr lang="en-GB" dirty="0"/>
            </a:br>
            <a:br>
              <a:rPr lang="en-GB" dirty="0"/>
            </a:br>
            <a:endParaRPr lang="en-GB" sz="4900" dirty="0"/>
          </a:p>
        </p:txBody>
      </p:sp>
      <p:sp>
        <p:nvSpPr>
          <p:cNvPr id="6" name="Text Placeholder 5">
            <a:extLst>
              <a:ext uri="{FF2B5EF4-FFF2-40B4-BE49-F238E27FC236}">
                <a16:creationId xmlns:a16="http://schemas.microsoft.com/office/drawing/2014/main" id="{28CE3B09-E370-754F-4F91-63808AFFC7B8}"/>
              </a:ext>
            </a:extLst>
          </p:cNvPr>
          <p:cNvSpPr>
            <a:spLocks noGrp="1"/>
          </p:cNvSpPr>
          <p:nvPr>
            <p:ph type="body" idx="1"/>
          </p:nvPr>
        </p:nvSpPr>
        <p:spPr>
          <a:xfrm>
            <a:off x="2147888" y="2693504"/>
            <a:ext cx="4461068" cy="3396148"/>
          </a:xfrm>
        </p:spPr>
        <p:txBody>
          <a:bodyPr/>
          <a:lstStyle/>
          <a:p>
            <a:endParaRPr lang="en-GB" dirty="0"/>
          </a:p>
        </p:txBody>
      </p:sp>
      <p:sp>
        <p:nvSpPr>
          <p:cNvPr id="3" name="Slide Number Placeholder 2">
            <a:extLst>
              <a:ext uri="{FF2B5EF4-FFF2-40B4-BE49-F238E27FC236}">
                <a16:creationId xmlns:a16="http://schemas.microsoft.com/office/drawing/2014/main" id="{3F4E0503-FA0C-41F8-BD7C-7BCEED552415}"/>
              </a:ext>
            </a:extLst>
          </p:cNvPr>
          <p:cNvSpPr>
            <a:spLocks noGrp="1"/>
          </p:cNvSpPr>
          <p:nvPr>
            <p:ph type="sldNum" sz="quarter" idx="12"/>
          </p:nvPr>
        </p:nvSpPr>
        <p:spPr/>
        <p:txBody>
          <a:bodyPr/>
          <a:lstStyle/>
          <a:p>
            <a:fld id="{D4E53CE5-F605-EF47-AC07-5BCA96F31111}" type="slidenum">
              <a:rPr lang="en-US" smtClean="0"/>
              <a:t>8</a:t>
            </a:fld>
            <a:endParaRPr lang="en-US"/>
          </a:p>
        </p:txBody>
      </p:sp>
      <p:pic>
        <p:nvPicPr>
          <p:cNvPr id="4" name="Picture 3">
            <a:extLst>
              <a:ext uri="{FF2B5EF4-FFF2-40B4-BE49-F238E27FC236}">
                <a16:creationId xmlns:a16="http://schemas.microsoft.com/office/drawing/2014/main" id="{C26C1C5A-E0B2-A840-A353-1CF49822465B}"/>
              </a:ext>
            </a:extLst>
          </p:cNvPr>
          <p:cNvPicPr>
            <a:picLocks noChangeAspect="1"/>
          </p:cNvPicPr>
          <p:nvPr/>
        </p:nvPicPr>
        <p:blipFill>
          <a:blip r:embed="rId3"/>
          <a:stretch>
            <a:fillRect/>
          </a:stretch>
        </p:blipFill>
        <p:spPr>
          <a:xfrm>
            <a:off x="229397" y="107879"/>
            <a:ext cx="3413476" cy="1109976"/>
          </a:xfrm>
          <a:prstGeom prst="rect">
            <a:avLst/>
          </a:prstGeom>
        </p:spPr>
      </p:pic>
      <p:pic>
        <p:nvPicPr>
          <p:cNvPr id="11" name="Picture 10">
            <a:extLst>
              <a:ext uri="{FF2B5EF4-FFF2-40B4-BE49-F238E27FC236}">
                <a16:creationId xmlns:a16="http://schemas.microsoft.com/office/drawing/2014/main" id="{27B582FE-0D85-85C6-5DFC-D046181831CD}"/>
              </a:ext>
            </a:extLst>
          </p:cNvPr>
          <p:cNvPicPr>
            <a:picLocks noChangeAspect="1"/>
          </p:cNvPicPr>
          <p:nvPr/>
        </p:nvPicPr>
        <p:blipFill rotWithShape="1">
          <a:blip r:embed="rId4"/>
          <a:srcRect l="40976" t="13194"/>
          <a:stretch/>
        </p:blipFill>
        <p:spPr>
          <a:xfrm>
            <a:off x="2683760" y="1217855"/>
            <a:ext cx="4944106" cy="5453374"/>
          </a:xfrm>
          <a:prstGeom prst="rect">
            <a:avLst/>
          </a:prstGeom>
        </p:spPr>
      </p:pic>
      <p:sp>
        <p:nvSpPr>
          <p:cNvPr id="2" name="TextBox 1">
            <a:extLst>
              <a:ext uri="{FF2B5EF4-FFF2-40B4-BE49-F238E27FC236}">
                <a16:creationId xmlns:a16="http://schemas.microsoft.com/office/drawing/2014/main" id="{C47873F5-0BC6-1104-3C74-BC2A9640D533}"/>
              </a:ext>
            </a:extLst>
          </p:cNvPr>
          <p:cNvSpPr txBox="1"/>
          <p:nvPr/>
        </p:nvSpPr>
        <p:spPr>
          <a:xfrm>
            <a:off x="2854880" y="816146"/>
            <a:ext cx="4421852" cy="461665"/>
          </a:xfrm>
          <a:prstGeom prst="rect">
            <a:avLst/>
          </a:prstGeom>
          <a:noFill/>
        </p:spPr>
        <p:txBody>
          <a:bodyPr wrap="none" rtlCol="0">
            <a:spAutoFit/>
          </a:bodyPr>
          <a:lstStyle/>
          <a:p>
            <a:r>
              <a:rPr lang="en-GB" sz="2400" b="1" dirty="0">
                <a:latin typeface="Calibri" panose="020F0502020204030204" pitchFamily="34" charset="0"/>
                <a:ea typeface="Calibri" panose="020F0502020204030204" pitchFamily="34" charset="0"/>
                <a:cs typeface="Calibri" panose="020F0502020204030204" pitchFamily="34" charset="0"/>
              </a:rPr>
              <a:t>These foundational skills include:</a:t>
            </a:r>
          </a:p>
        </p:txBody>
      </p:sp>
      <p:sp>
        <p:nvSpPr>
          <p:cNvPr id="9" name="TextBox 8">
            <a:extLst>
              <a:ext uri="{FF2B5EF4-FFF2-40B4-BE49-F238E27FC236}">
                <a16:creationId xmlns:a16="http://schemas.microsoft.com/office/drawing/2014/main" id="{1F7C9EE5-C2CA-57B6-192B-EB276F87DDEC}"/>
              </a:ext>
            </a:extLst>
          </p:cNvPr>
          <p:cNvSpPr txBox="1"/>
          <p:nvPr/>
        </p:nvSpPr>
        <p:spPr>
          <a:xfrm>
            <a:off x="7583360" y="1923533"/>
            <a:ext cx="4255457" cy="4062651"/>
          </a:xfrm>
          <a:prstGeom prst="rect">
            <a:avLst/>
          </a:prstGeom>
          <a:noFill/>
          <a:ln>
            <a:solidFill>
              <a:schemeClr val="tx1"/>
            </a:solidFill>
          </a:ln>
        </p:spPr>
        <p:txBody>
          <a:bodyPr wrap="square" rtlCol="0">
            <a:spAutoFit/>
          </a:bodyPr>
          <a:lstStyle/>
          <a:p>
            <a:endParaRPr lang="en-GB" dirty="0"/>
          </a:p>
          <a:p>
            <a:r>
              <a:rPr lang="en-GB" dirty="0"/>
              <a:t>“The tip of the iceberg peeps out from the water, supported beneath by a huge body</a:t>
            </a:r>
          </a:p>
          <a:p>
            <a:r>
              <a:rPr lang="en-GB" dirty="0"/>
              <a:t>o</a:t>
            </a:r>
            <a:r>
              <a:rPr lang="en-GB"/>
              <a:t>f </a:t>
            </a:r>
            <a:r>
              <a:rPr lang="en-GB" dirty="0"/>
              <a:t>ice. This is a good analogy for learning to read. The tip represents the visible skills of reading and writing, which are supported by a huge body of knowledge, understandings, skills and attitudes that under pin it. The robustness and strength of the top of the iceberg, is supported and underpinned by what lies beneath.”</a:t>
            </a:r>
          </a:p>
          <a:p>
            <a:pPr algn="ctr"/>
            <a:r>
              <a:rPr lang="en-GB" sz="1400" dirty="0"/>
              <a:t>Sally </a:t>
            </a:r>
            <a:r>
              <a:rPr lang="en-GB" sz="1400" dirty="0" err="1"/>
              <a:t>Neaum</a:t>
            </a:r>
            <a:endParaRPr lang="en-GB" sz="1400" dirty="0"/>
          </a:p>
          <a:p>
            <a:pPr algn="ctr"/>
            <a:r>
              <a:rPr lang="en-GB" sz="1400" i="1" dirty="0"/>
              <a:t>What comes before phonics</a:t>
            </a:r>
          </a:p>
          <a:p>
            <a:pPr algn="ctr"/>
            <a:r>
              <a:rPr lang="en-GB" sz="1400" dirty="0"/>
              <a:t>(2021: p.29 -30)</a:t>
            </a:r>
          </a:p>
          <a:p>
            <a:pPr algn="ctr"/>
            <a:endParaRPr lang="en-GB" i="1" dirty="0"/>
          </a:p>
        </p:txBody>
      </p:sp>
    </p:spTree>
    <p:extLst>
      <p:ext uri="{BB962C8B-B14F-4D97-AF65-F5344CB8AC3E}">
        <p14:creationId xmlns:p14="http://schemas.microsoft.com/office/powerpoint/2010/main" val="21770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896EC-CE2E-DD9B-6CEF-4825105934A3}"/>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64362A20-01C9-9512-2FF5-60B8A48B3A93}"/>
              </a:ext>
            </a:extLst>
          </p:cNvPr>
          <p:cNvSpPr>
            <a:spLocks noGrp="1"/>
          </p:cNvSpPr>
          <p:nvPr>
            <p:ph type="title"/>
          </p:nvPr>
        </p:nvSpPr>
        <p:spPr/>
        <p:txBody>
          <a:bodyPr>
            <a:normAutofit/>
          </a:bodyPr>
          <a:lstStyle/>
          <a:p>
            <a:pPr algn="ctr"/>
            <a:br>
              <a:rPr lang="en-GB" dirty="0"/>
            </a:br>
            <a:br>
              <a:rPr lang="en-GB" dirty="0"/>
            </a:br>
            <a:endParaRPr lang="en-GB" sz="4900" dirty="0"/>
          </a:p>
        </p:txBody>
      </p:sp>
      <p:sp>
        <p:nvSpPr>
          <p:cNvPr id="6" name="Text Placeholder 5">
            <a:extLst>
              <a:ext uri="{FF2B5EF4-FFF2-40B4-BE49-F238E27FC236}">
                <a16:creationId xmlns:a16="http://schemas.microsoft.com/office/drawing/2014/main" id="{203F94BA-3DB9-5293-9816-A0F3B5E78E33}"/>
              </a:ext>
            </a:extLst>
          </p:cNvPr>
          <p:cNvSpPr>
            <a:spLocks noGrp="1"/>
          </p:cNvSpPr>
          <p:nvPr>
            <p:ph type="body" idx="1"/>
          </p:nvPr>
        </p:nvSpPr>
        <p:spPr>
          <a:xfrm>
            <a:off x="2147888" y="2693504"/>
            <a:ext cx="4461068" cy="3396148"/>
          </a:xfrm>
        </p:spPr>
        <p:txBody>
          <a:bodyPr/>
          <a:lstStyle/>
          <a:p>
            <a:endParaRPr lang="en-GB" dirty="0"/>
          </a:p>
        </p:txBody>
      </p:sp>
      <p:sp>
        <p:nvSpPr>
          <p:cNvPr id="3" name="Slide Number Placeholder 2">
            <a:extLst>
              <a:ext uri="{FF2B5EF4-FFF2-40B4-BE49-F238E27FC236}">
                <a16:creationId xmlns:a16="http://schemas.microsoft.com/office/drawing/2014/main" id="{077BAC5F-CF83-350F-7FA0-C90FE88F76DC}"/>
              </a:ext>
            </a:extLst>
          </p:cNvPr>
          <p:cNvSpPr>
            <a:spLocks noGrp="1"/>
          </p:cNvSpPr>
          <p:nvPr>
            <p:ph type="sldNum" sz="quarter" idx="12"/>
          </p:nvPr>
        </p:nvSpPr>
        <p:spPr/>
        <p:txBody>
          <a:bodyPr/>
          <a:lstStyle/>
          <a:p>
            <a:fld id="{D4E53CE5-F605-EF47-AC07-5BCA96F31111}" type="slidenum">
              <a:rPr lang="en-US" smtClean="0"/>
              <a:t>9</a:t>
            </a:fld>
            <a:endParaRPr lang="en-US"/>
          </a:p>
        </p:txBody>
      </p:sp>
      <p:pic>
        <p:nvPicPr>
          <p:cNvPr id="4" name="Picture 3">
            <a:extLst>
              <a:ext uri="{FF2B5EF4-FFF2-40B4-BE49-F238E27FC236}">
                <a16:creationId xmlns:a16="http://schemas.microsoft.com/office/drawing/2014/main" id="{9A4C4828-091C-FE62-492A-0D9577857B81}"/>
              </a:ext>
            </a:extLst>
          </p:cNvPr>
          <p:cNvPicPr>
            <a:picLocks noChangeAspect="1"/>
          </p:cNvPicPr>
          <p:nvPr/>
        </p:nvPicPr>
        <p:blipFill>
          <a:blip r:embed="rId3"/>
          <a:stretch>
            <a:fillRect/>
          </a:stretch>
        </p:blipFill>
        <p:spPr>
          <a:xfrm>
            <a:off x="229397" y="107879"/>
            <a:ext cx="3413476" cy="1109976"/>
          </a:xfrm>
          <a:prstGeom prst="rect">
            <a:avLst/>
          </a:prstGeom>
        </p:spPr>
      </p:pic>
      <p:pic>
        <p:nvPicPr>
          <p:cNvPr id="11" name="Picture 10">
            <a:extLst>
              <a:ext uri="{FF2B5EF4-FFF2-40B4-BE49-F238E27FC236}">
                <a16:creationId xmlns:a16="http://schemas.microsoft.com/office/drawing/2014/main" id="{286C45AF-9447-D6FA-FB68-371D7B87C96A}"/>
              </a:ext>
            </a:extLst>
          </p:cNvPr>
          <p:cNvPicPr>
            <a:picLocks noChangeAspect="1"/>
          </p:cNvPicPr>
          <p:nvPr/>
        </p:nvPicPr>
        <p:blipFill rotWithShape="1">
          <a:blip r:embed="rId4"/>
          <a:srcRect l="40976" t="13194"/>
          <a:stretch/>
        </p:blipFill>
        <p:spPr>
          <a:xfrm>
            <a:off x="1936135" y="1158056"/>
            <a:ext cx="4944106" cy="5453374"/>
          </a:xfrm>
          <a:prstGeom prst="rect">
            <a:avLst/>
          </a:prstGeom>
        </p:spPr>
      </p:pic>
      <p:sp>
        <p:nvSpPr>
          <p:cNvPr id="7" name="TextBox 6">
            <a:extLst>
              <a:ext uri="{FF2B5EF4-FFF2-40B4-BE49-F238E27FC236}">
                <a16:creationId xmlns:a16="http://schemas.microsoft.com/office/drawing/2014/main" id="{39917501-F79F-53B5-5E7A-BC84F155C0A9}"/>
              </a:ext>
            </a:extLst>
          </p:cNvPr>
          <p:cNvSpPr txBox="1"/>
          <p:nvPr/>
        </p:nvSpPr>
        <p:spPr>
          <a:xfrm>
            <a:off x="6911435" y="973252"/>
            <a:ext cx="3014351" cy="1200329"/>
          </a:xfrm>
          <a:prstGeom prst="rect">
            <a:avLst/>
          </a:prstGeom>
          <a:noFill/>
          <a:ln>
            <a:solidFill>
              <a:schemeClr val="tx1"/>
            </a:solidFill>
          </a:ln>
        </p:spPr>
        <p:txBody>
          <a:bodyPr wrap="none" rtlCol="0">
            <a:spAutoFit/>
          </a:bodyPr>
          <a:lstStyle/>
          <a:p>
            <a:pPr algn="ctr"/>
            <a:r>
              <a:rPr lang="en-GB" b="1" dirty="0"/>
              <a:t>Phonological awareness </a:t>
            </a:r>
            <a:r>
              <a:rPr lang="en-GB" dirty="0"/>
              <a:t>– </a:t>
            </a:r>
          </a:p>
          <a:p>
            <a:pPr algn="ctr"/>
            <a:r>
              <a:rPr lang="en-GB" dirty="0"/>
              <a:t>The general ability to attend </a:t>
            </a:r>
          </a:p>
          <a:p>
            <a:pPr algn="ctr"/>
            <a:r>
              <a:rPr lang="en-GB" dirty="0"/>
              <a:t>to the sounds of language as</a:t>
            </a:r>
          </a:p>
          <a:p>
            <a:pPr algn="ctr"/>
            <a:r>
              <a:rPr lang="en-GB" dirty="0"/>
              <a:t>district from meaning.</a:t>
            </a:r>
          </a:p>
        </p:txBody>
      </p:sp>
      <p:sp>
        <p:nvSpPr>
          <p:cNvPr id="12" name="TextBox 11">
            <a:extLst>
              <a:ext uri="{FF2B5EF4-FFF2-40B4-BE49-F238E27FC236}">
                <a16:creationId xmlns:a16="http://schemas.microsoft.com/office/drawing/2014/main" id="{100D3F92-881D-A55D-17CD-8A5A7D28FD6F}"/>
              </a:ext>
            </a:extLst>
          </p:cNvPr>
          <p:cNvSpPr txBox="1"/>
          <p:nvPr/>
        </p:nvSpPr>
        <p:spPr>
          <a:xfrm>
            <a:off x="6880241" y="2960890"/>
            <a:ext cx="3957172" cy="3508653"/>
          </a:xfrm>
          <a:prstGeom prst="rect">
            <a:avLst/>
          </a:prstGeom>
          <a:noFill/>
        </p:spPr>
        <p:txBody>
          <a:bodyPr wrap="square" rtlCol="0">
            <a:spAutoFit/>
          </a:bodyPr>
          <a:lstStyle/>
          <a:p>
            <a:r>
              <a:rPr lang="en-GB" dirty="0"/>
              <a:t>An understanding of the functions </a:t>
            </a:r>
          </a:p>
          <a:p>
            <a:r>
              <a:rPr lang="en-GB" dirty="0"/>
              <a:t>and forms of print.</a:t>
            </a:r>
          </a:p>
          <a:p>
            <a:r>
              <a:rPr lang="en-GB" b="1" dirty="0"/>
              <a:t>Symbolise: to represent or express </a:t>
            </a:r>
          </a:p>
          <a:p>
            <a:r>
              <a:rPr lang="en-GB" b="1" dirty="0"/>
              <a:t>something through use of symbols.</a:t>
            </a:r>
          </a:p>
          <a:p>
            <a:endParaRPr lang="en-GB" b="1" dirty="0"/>
          </a:p>
          <a:p>
            <a:r>
              <a:rPr lang="en-GB" dirty="0"/>
              <a:t>Physical activity that supports </a:t>
            </a:r>
          </a:p>
          <a:p>
            <a:r>
              <a:rPr lang="en-GB" dirty="0"/>
              <a:t>sensory awareness and integration.</a:t>
            </a:r>
          </a:p>
          <a:p>
            <a:r>
              <a:rPr lang="en-GB" dirty="0"/>
              <a:t>The ability to think and talk </a:t>
            </a:r>
          </a:p>
          <a:p>
            <a:r>
              <a:rPr lang="en-GB" dirty="0"/>
              <a:t>about language.</a:t>
            </a:r>
          </a:p>
          <a:p>
            <a:endParaRPr lang="en-GB" sz="2000" dirty="0"/>
          </a:p>
          <a:p>
            <a:r>
              <a:rPr lang="en-GB" sz="2000" dirty="0"/>
              <a:t>Spoken language: the basis of </a:t>
            </a:r>
          </a:p>
          <a:p>
            <a:r>
              <a:rPr lang="en-GB" sz="2000" dirty="0"/>
              <a:t>becoming literate.</a:t>
            </a:r>
          </a:p>
        </p:txBody>
      </p:sp>
      <p:cxnSp>
        <p:nvCxnSpPr>
          <p:cNvPr id="16" name="Straight Arrow Connector 15">
            <a:extLst>
              <a:ext uri="{FF2B5EF4-FFF2-40B4-BE49-F238E27FC236}">
                <a16:creationId xmlns:a16="http://schemas.microsoft.com/office/drawing/2014/main" id="{7DE1FEAF-4490-EE65-640D-8937CE54EFC8}"/>
              </a:ext>
            </a:extLst>
          </p:cNvPr>
          <p:cNvCxnSpPr/>
          <p:nvPr/>
        </p:nvCxnSpPr>
        <p:spPr>
          <a:xfrm flipH="1">
            <a:off x="6091238" y="3122341"/>
            <a:ext cx="8743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FB8E1D0-34B5-87E1-11EE-31BEBA7F5FFD}"/>
              </a:ext>
            </a:extLst>
          </p:cNvPr>
          <p:cNvCxnSpPr/>
          <p:nvPr/>
        </p:nvCxnSpPr>
        <p:spPr>
          <a:xfrm flipH="1">
            <a:off x="4534830" y="3813717"/>
            <a:ext cx="24307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E583734-6DF6-C60F-CC89-D8B6517767C7}"/>
              </a:ext>
            </a:extLst>
          </p:cNvPr>
          <p:cNvCxnSpPr>
            <a:cxnSpLocks/>
          </p:cNvCxnSpPr>
          <p:nvPr/>
        </p:nvCxnSpPr>
        <p:spPr>
          <a:xfrm flipH="1">
            <a:off x="5750204" y="4526813"/>
            <a:ext cx="12153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722C5A4-A710-7B8A-352C-5DEC18155082}"/>
              </a:ext>
            </a:extLst>
          </p:cNvPr>
          <p:cNvCxnSpPr/>
          <p:nvPr/>
        </p:nvCxnSpPr>
        <p:spPr>
          <a:xfrm flipH="1">
            <a:off x="3825074" y="5241073"/>
            <a:ext cx="31266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5049C9E-6D54-2780-BBD4-326A5EBFA72E}"/>
              </a:ext>
            </a:extLst>
          </p:cNvPr>
          <p:cNvCxnSpPr/>
          <p:nvPr/>
        </p:nvCxnSpPr>
        <p:spPr>
          <a:xfrm flipH="1">
            <a:off x="5003180" y="6089652"/>
            <a:ext cx="19485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BCE67EA-6D89-FD82-9F89-BD3A357323BE}"/>
              </a:ext>
            </a:extLst>
          </p:cNvPr>
          <p:cNvSpPr txBox="1"/>
          <p:nvPr/>
        </p:nvSpPr>
        <p:spPr>
          <a:xfrm>
            <a:off x="4001729" y="501445"/>
            <a:ext cx="4421852" cy="461665"/>
          </a:xfrm>
          <a:prstGeom prst="rect">
            <a:avLst/>
          </a:prstGeom>
          <a:noFill/>
        </p:spPr>
        <p:txBody>
          <a:bodyPr wrap="none" rtlCol="0">
            <a:spAutoFit/>
          </a:bodyPr>
          <a:lstStyle/>
          <a:p>
            <a:r>
              <a:rPr lang="en-GB" sz="2400" b="1" dirty="0">
                <a:latin typeface="Calibri" panose="020F0502020204030204" pitchFamily="34" charset="0"/>
                <a:ea typeface="Calibri" panose="020F0502020204030204" pitchFamily="34" charset="0"/>
                <a:cs typeface="Calibri" panose="020F0502020204030204" pitchFamily="34" charset="0"/>
              </a:rPr>
              <a:t>These foundational skills include:</a:t>
            </a:r>
          </a:p>
        </p:txBody>
      </p:sp>
    </p:spTree>
    <p:extLst>
      <p:ext uri="{BB962C8B-B14F-4D97-AF65-F5344CB8AC3E}">
        <p14:creationId xmlns:p14="http://schemas.microsoft.com/office/powerpoint/2010/main" val="2082323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191</TotalTime>
  <Words>1923</Words>
  <Application>Microsoft Office PowerPoint</Application>
  <PresentationFormat>Widescreen</PresentationFormat>
  <Paragraphs>255</Paragraphs>
  <Slides>19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Aptos Display</vt:lpstr>
      <vt:lpstr>Arial</vt:lpstr>
      <vt:lpstr>Calibri</vt:lpstr>
      <vt:lpstr>Office Theme</vt:lpstr>
      <vt:lpstr>Letters and Sounds: Phase 1 Bite-size CPD training:</vt:lpstr>
      <vt:lpstr>PowerPoint Presentation</vt:lpstr>
      <vt:lpstr>Introduction:</vt:lpstr>
      <vt:lpstr>            Teaching reading:</vt:lpstr>
      <vt:lpstr>            Synthetic phonics:</vt:lpstr>
      <vt:lpstr>            Choosing a synthetic phonics programme in schools:</vt:lpstr>
      <vt:lpstr>Before starting a synthetic phonics programme in Reception, young children need to develop several important foundational skills with their Early Years’ practitioners…</vt:lpstr>
      <vt:lpstr>  </vt:lpstr>
      <vt:lpstr>  </vt:lpstr>
      <vt:lpstr>Letters &amp; Sounds: Phase 1: </vt:lpstr>
      <vt:lpstr>In the Summer Term before starting Reception, the children should be able to join in with the activities in Aspect 7:</vt:lpstr>
      <vt:lpstr>Letters &amp; Sounds: Phase 1: </vt:lpstr>
      <vt:lpstr>Letters &amp; Sounds: Phase 1: </vt:lpstr>
      <vt:lpstr>Weekly planning example: </vt:lpstr>
      <vt:lpstr>Weekly planning example: </vt:lpstr>
      <vt:lpstr>Weekly planning example: </vt:lpstr>
      <vt:lpstr>Weekly planning example: </vt:lpstr>
      <vt:lpstr>Preparation for Letters and Sounds: Phase 1 </vt:lpstr>
      <vt:lpstr>Additional resources and information: </vt:lpstr>
    </vt:vector>
  </TitlesOfParts>
  <Company>Shropshire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Beverley Jones</dc:creator>
  <cp:lastModifiedBy>Beverley Jones</cp:lastModifiedBy>
  <cp:revision>16</cp:revision>
  <dcterms:created xsi:type="dcterms:W3CDTF">2025-08-18T13:29:41Z</dcterms:created>
  <dcterms:modified xsi:type="dcterms:W3CDTF">2025-09-01T09:07:45Z</dcterms:modified>
</cp:coreProperties>
</file>